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60" r:id="rId11"/>
    <p:sldId id="265" r:id="rId12"/>
    <p:sldId id="262" r:id="rId13"/>
    <p:sldId id="263" r:id="rId14"/>
    <p:sldId id="264" r:id="rId15"/>
    <p:sldId id="267" r:id="rId16"/>
    <p:sldId id="28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862"/>
    <a:srgbClr val="002060"/>
    <a:srgbClr val="333F70"/>
    <a:srgbClr val="26A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6A5C9-DD13-458A-A290-98BC411E3060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E9A6-1788-4BD7-B1A0-C43422EDD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5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49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E0F77-A447-0FD2-E80C-CD85DDB5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D8A01FC-D23A-9D88-8783-B213AE7E7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107AACF-C2D6-5CB7-4500-3BBC45BE3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BD9A80-1488-CFC3-E3AF-0D2E4578E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14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840A-518F-399E-19C0-E3D6F29B5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D5613D-7CF8-801F-F941-E956061A3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ABBC22F-C3A4-56F6-24E4-D3D14E185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0A803F-6813-8691-1C2C-9B787BE70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1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1BE78-0D6F-203E-98B9-FBC16A258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222AE6F-257A-8EFC-D37D-D7D4E6DBC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D54E673-DEBC-2450-75B0-D077978AB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AFE15D-94AF-6855-975D-4D35EAA8C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8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AFDD0-4486-68F8-A9D7-C9B7E582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A69947A-8999-674C-5E41-80FC2E027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3626CA-2A8F-863C-FFD9-348A800BE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0475AD-23B2-CC83-61AF-10F4E40F6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56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DB41-E5DF-2594-174E-54B96804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21A327-82D9-AC22-FE00-03E4AB9AC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39B1E42-E8A9-E125-2F05-C74A68998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6037C3-D111-5B10-39B0-3AD3AF6ED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AEE0F-89CD-F16D-6004-3E0DB45F1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92473C-883E-A7CA-6758-E4CD3BB32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F2B20C-FE24-52F1-6572-1ADCD06A8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34B8E5-29FA-33E2-4208-232987482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4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5907-0968-7D8D-D53F-DC63E6C30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185EA97-27D0-0E45-061F-4FF28E56D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4045362-20B3-2312-BA9D-07706A888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967620-0554-777E-5134-AD4777B76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7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CE9A6-1788-4BD7-B1A0-C43422EDD97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21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CFC77-F4C5-E499-41C6-E282C8891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A7EF79-2134-1A41-E8E8-7CA98C0B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2EFC0C-B3AD-29AE-0D16-22F22F52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5015BA-E3FB-4B4B-C327-95C2E530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0C88B1-2DEC-DDF3-922A-B01C5F87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18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AAFAE1-4A36-3ABC-C8A3-1A68F661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B2A8E2-5377-7003-8072-D383A447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2E62A8-866A-4D6C-3DAE-4E45A96D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B54B2F-B82E-4E48-52A1-6F673F93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5E935B-0F4D-4683-406A-71349C9A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45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BA723FA-C96A-8B5D-E6DF-6610B3A95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279B5F-39BE-819F-FE51-051B41D89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9EBEE2-B9C7-C233-FF3F-68F7E1A0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8388FB-C993-85F9-21FF-ECC0B628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700D64-0864-BF60-B072-AC0AC12C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74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32061-E72B-7B32-51D8-43E375A9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DE70B8-C988-6E6A-FBA4-B82127DD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A00C59-3725-BF3B-2A7D-B58CD07A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4C0E33-0B91-BEA7-7F24-E17B767B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23A27B-1224-A661-5CFB-2937AB79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57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A4912-DE9B-C422-02F0-31CABA4E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710DF2-E683-5478-365B-73BD7298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1DCA7B-831E-13BB-D357-6FE4923C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041419-6A15-D4B8-5443-105EFE60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C47C52-6AAF-F090-5881-DB82BB31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2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AE3BC2-48A9-EE7D-F0EE-A4CA1C28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1B2D70-8F79-B566-6170-EC2468D91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91F6C3-17BF-1CAB-CD71-E0544CEE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68EAFF-A6B7-3968-92A7-50A6AA38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174B6F-71CB-9037-7157-7BA1993D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F35BC7-BA97-F6DA-7DE8-5296AEC9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53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F68D9-143A-4FA2-87E2-34856BAD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5A9F8E-3AEE-230B-9FA5-9B7F8AE2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AF280E-4AF5-1ED5-9D75-7198F2810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96414B-D551-57A6-0A84-74418F2F9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B511E8-76F4-7AD1-DD56-BE24A00F6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4E841D2-9201-6AA8-B6FD-007B8ACC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DA81BC-CC61-228D-318A-999DFD08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886261-6CB3-B7F3-7CD9-6A722655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1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817BD-210E-B3DD-7ECA-F07F3CA3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9A8467-896D-49FA-DDB8-98C4179C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CEA2A9-570B-DB82-DE6C-4440A7D9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50B082-CCB8-16EA-2701-7C7DE996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5FA045-D801-DE07-248B-024076DC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602CA3-C6F6-74FB-9081-2C9EFD0A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8BBC2A-30D6-3D59-4441-3C4369FA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47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2C4167-5E00-BD5E-69B4-BA5C802E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013091-F0AC-833E-6424-3EADA6A8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BA247D-7F32-767A-4E15-76BCA365F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555DE0-8156-E7A1-6C4E-B2EFD79D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3A2055-5C10-AB8C-8CA0-FB83275F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D4EBC8-B655-C863-56E8-0377C95A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20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7322E-DC78-14A2-BA7B-F58015C3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2510D9-4A54-B9BA-792F-1DA188F18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0E7A4C-91BA-449C-DEC2-23FC8D73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29B13E-FFC1-E7E8-A5F6-FB9E58C5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817FF6-6F55-8B73-079D-1E777C35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881629-6A66-012D-6699-B04EC08F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24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4B2B73-0C99-7A16-32B7-65528BCA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3CE02D-04AD-895D-432E-083B0FAFA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BE889-A99F-9118-B18C-5DFC487AE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AB88EA-D9E2-435C-BDAE-DC7181214E72}" type="datetimeFigureOut">
              <a:rPr lang="it-IT" smtClean="0"/>
              <a:t>07/01/2026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150E9F-7248-43FA-BC61-38C0D0BFE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FB1E6C-ED38-2A11-35A1-769665277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CAF39-C50F-48AB-8316-22C5D1FB2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0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resources-and-tools/distance-calculato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nirc.portaleamministrazionetrasparente.it/archivio22_bandi-di-concorso_0_32140_640_1.html" TargetMode="External"/><Relationship Id="rId7" Type="http://schemas.openxmlformats.org/officeDocument/2006/relationships/hyperlink" Target="https://www.unirc.it/sites/default/files/2025-07/Guida%20compilazione%20Learning%20Agreement%20Erasmus%2B%20studio%20Long%20Term_0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unirc.it/internazionale/erasmus/erasmus-accordi-bilaterali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sites/default/files/2025-07/Guida%20compilazione%20Learning%20Agreement%20Erasmus%2B%20studio%20Long%20Term_0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accordi-bilaterali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unirc.portaleamministrazionetrasparente.it/archivio22_bandi-di-concorso_0_32140_640_1.html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sites/default/files/2025-07/Guida%20compilazione%20Learning%20Agreement%20Erasmus%2B%20studio%20Long%20Term_0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accordi-bilaterali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unirc.portaleamministrazionetrasparente.it/archivio22_bandi-di-concorso_0_32140_640_1.html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sites/default/files/2025-07/Guida%20compilazione%20Learning%20Agreement%20Erasmus%2B%20studio%20Long%20Term_0.pdf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accordi-bilaterali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s://unirc.portaleamministrazionetrasparente.it/archivio22_bandi-di-concorso_0_32140_640_1.html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sites/default/files/2025-07/Guida%20compilazione%20Learning%20Agreement%20Erasmus%2B%20studio%20Long%20Term_0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accordi-bilaterali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hyperlink" Target="https://unirc.portaleamministrazionetrasparente.it/archivio22_bandi-di-concorso_0_32140_640_1.html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sites/default/files/2025-07/Guida%20compilazione%20Learning%20Agreement%20Erasmus%2B%20studio%20Long%20Term_0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accordi-bilaterali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hyperlink" Target="https://unirc.portaleamministrazionetrasparente.it/archivio22_bandi-di-concorso_0_32140_640_1.html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sites/default/files/2025-07/Guida%20compilazione%20Learning%20Agreement%20Erasmus%2B%20studio%20Long%20Term_0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accordi-bilaterali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hyperlink" Target="https://unirc.portaleamministrazionetrasparente.it/archivio22_bandi-di-concorso_0_32140_640_1.html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sites/default/files/2025-07/Guida%20compilazione%20Learning%20Agreement%20Erasmus%2B%20studio%20Long%20Term_0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rc.it/internazionale/erasmus/erasmus-accordi-bilaterali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hyperlink" Target="https://unirc.portaleamministrazionetrasparente.it/archivio22_bandi-di-concorso_0_32140_640_1.html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pic>
        <p:nvPicPr>
          <p:cNvPr id="4" name="Immagine 3" descr="Immagine che contiene vestiti, Viso umano, ragazz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5F29B182-C9BA-9316-BF1C-A634C97F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605" r="9091" b="1738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07C5D5-4DC4-2BAC-E0E9-4CF3BC3FA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996654"/>
            <a:ext cx="4023360" cy="3329843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it-IT" sz="4800" b="1" noProof="1">
                <a:latin typeface="Calibri" panose="020F0502020204030204" pitchFamily="34" charset="0"/>
                <a:ea typeface="Unbounded Bold" pitchFamily="34" charset="-122"/>
                <a:cs typeface="Calibri" panose="020F0502020204030204" pitchFamily="34" charset="0"/>
              </a:rPr>
              <a:t>BANDO ERASMUS+ STUDIO 2026/2027</a:t>
            </a:r>
            <a:endParaRPr lang="it-IT" sz="48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1850E-9547-9857-D5AB-6BFCB369E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575928"/>
          </a:xfrm>
        </p:spPr>
        <p:txBody>
          <a:bodyPr>
            <a:noAutofit/>
          </a:bodyPr>
          <a:lstStyle/>
          <a:p>
            <a:pPr algn="l"/>
            <a:r>
              <a:rPr lang="it-IT" sz="2000" b="1" noProof="1">
                <a:latin typeface="Calibri" panose="020F0502020204030204" pitchFamily="34" charset="0"/>
                <a:ea typeface="Unbounded Bold" pitchFamily="34" charset="-122"/>
                <a:cs typeface="Calibri" panose="020F0502020204030204" pitchFamily="34" charset="0"/>
              </a:rPr>
              <a:t>Opportunità di Mobilità Europea</a:t>
            </a:r>
            <a:endParaRPr lang="it-IT" sz="20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3F7364-5E7C-AE67-2114-243E0124E338}"/>
              </a:ext>
            </a:extLst>
          </p:cNvPr>
          <p:cNvSpPr txBox="1"/>
          <p:nvPr/>
        </p:nvSpPr>
        <p:spPr>
          <a:xfrm>
            <a:off x="477980" y="5448850"/>
            <a:ext cx="7066806" cy="59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000"/>
              </a:lnSpc>
              <a:spcAft>
                <a:spcPts val="600"/>
              </a:spcAft>
              <a:buNone/>
            </a:pPr>
            <a:r>
              <a:rPr lang="it-IT" sz="125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Scopri come vivere un'esperienza trasformativa studiando in università europee partner, con finanziamento completo e supporto accademico totale.</a:t>
            </a:r>
            <a:endParaRPr lang="it-IT" sz="1250" b="1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4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EBA69028-11E8-8E17-DF12-803A4618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88611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2B0537-3DBC-DDE4-9B34-126D094B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170"/>
            <a:ext cx="12191999" cy="69062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it-IT" sz="445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FINANZIAMENTO ERASMUS+ 2026/2027</a:t>
            </a:r>
            <a:endParaRPr lang="it-IT" noProof="1">
              <a:solidFill>
                <a:schemeClr val="bg1"/>
              </a:solidFill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49A1EC7-0434-4C1B-FC99-75DC4DCE167E}"/>
              </a:ext>
            </a:extLst>
          </p:cNvPr>
          <p:cNvSpPr/>
          <p:nvPr/>
        </p:nvSpPr>
        <p:spPr>
          <a:xfrm>
            <a:off x="3876170" y="937098"/>
            <a:ext cx="44396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it-IT" sz="24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 Mensili per la Mobilità</a:t>
            </a:r>
            <a:endParaRPr lang="it-IT" sz="24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2C783090-A058-E598-8284-B90C22FE9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28560"/>
              </p:ext>
            </p:extLst>
          </p:nvPr>
        </p:nvGraphicFramePr>
        <p:xfrm>
          <a:off x="1303195" y="1957945"/>
          <a:ext cx="9585605" cy="21553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2404">
                  <a:extLst>
                    <a:ext uri="{9D8B030D-6E8A-4147-A177-3AD203B41FA5}">
                      <a16:colId xmlns:a16="http://schemas.microsoft.com/office/drawing/2014/main" val="1742504380"/>
                    </a:ext>
                  </a:extLst>
                </a:gridCol>
                <a:gridCol w="3587087">
                  <a:extLst>
                    <a:ext uri="{9D8B030D-6E8A-4147-A177-3AD203B41FA5}">
                      <a16:colId xmlns:a16="http://schemas.microsoft.com/office/drawing/2014/main" val="2952475756"/>
                    </a:ext>
                  </a:extLst>
                </a:gridCol>
                <a:gridCol w="3146114">
                  <a:extLst>
                    <a:ext uri="{9D8B030D-6E8A-4147-A177-3AD203B41FA5}">
                      <a16:colId xmlns:a16="http://schemas.microsoft.com/office/drawing/2014/main" val="2214045883"/>
                    </a:ext>
                  </a:extLst>
                </a:gridCol>
              </a:tblGrid>
              <a:tr h="203140">
                <a:tc>
                  <a:txBody>
                    <a:bodyPr/>
                    <a:lstStyle/>
                    <a:p>
                      <a:pPr marL="102235" marR="83185" algn="ctr">
                        <a:buNone/>
                      </a:pPr>
                      <a:r>
                        <a:rPr lang="it-IT" sz="800" noProof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25"/>
                        </a:lnSpc>
                        <a:buNone/>
                      </a:pPr>
                      <a:r>
                        <a:rPr lang="it-IT" sz="10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PAESE</a:t>
                      </a:r>
                      <a:r>
                        <a:rPr lang="it-IT" sz="1000" b="1" spc="-3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OSPITANTE</a:t>
                      </a:r>
                      <a:endParaRPr lang="it-IT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25"/>
                        </a:lnSpc>
                        <a:buNone/>
                      </a:pPr>
                      <a:r>
                        <a:rPr lang="it-IT" sz="10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IMPORTO</a:t>
                      </a:r>
                      <a:r>
                        <a:rPr lang="it-IT" sz="1000" b="1" spc="-2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MENSILE</a:t>
                      </a:r>
                      <a:endParaRPr lang="it-IT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133501"/>
                  </a:ext>
                </a:extLst>
              </a:tr>
              <a:tr h="659374">
                <a:tc>
                  <a:txBody>
                    <a:bodyPr/>
                    <a:lstStyle/>
                    <a:p>
                      <a:pPr marL="100965" marR="82550" indent="3810" algn="ctr">
                        <a:buNone/>
                      </a:pP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GRUPPO</a:t>
                      </a:r>
                      <a:r>
                        <a:rPr lang="it-IT" sz="1200" b="1" spc="-2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0965" marR="82550" indent="3810" algn="ctr">
                        <a:buNone/>
                      </a:pP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(costo</a:t>
                      </a:r>
                      <a:r>
                        <a:rPr lang="it-IT" sz="1200" b="1" spc="-1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della</a:t>
                      </a:r>
                      <a:r>
                        <a:rPr lang="it-IT" sz="1200" b="1" spc="-2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 ALTO)</a:t>
                      </a:r>
                      <a:endParaRPr lang="it-IT" sz="16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" indent="-1270" algn="ctr">
                        <a:spcBef>
                          <a:spcPts val="59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Austria, Belgio, Danimarca, Finlandia, Francia, Germania, Irlanda, Islanda, Liechtenstein, Lussemburgo, Paesi Bassi, Norvegia, Svezia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" algn="ctr">
                        <a:buNone/>
                      </a:pPr>
                      <a:r>
                        <a:rPr lang="it-IT" sz="1800" b="1" baseline="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it-IT" sz="1800" b="1" spc="-10" baseline="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="1" baseline="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it-IT" sz="1800" baseline="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285407"/>
                  </a:ext>
                </a:extLst>
              </a:tr>
              <a:tr h="609763">
                <a:tc>
                  <a:txBody>
                    <a:bodyPr/>
                    <a:lstStyle/>
                    <a:p>
                      <a:pPr marL="102235" marR="83185" algn="ctr">
                        <a:spcBef>
                          <a:spcPts val="595"/>
                        </a:spcBef>
                        <a:buNone/>
                      </a:pP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GRUPPO</a:t>
                      </a:r>
                      <a:r>
                        <a:rPr lang="it-IT" sz="1200" b="1" spc="-1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2235" marR="83185" algn="ctr">
                        <a:buNone/>
                      </a:pP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(costo</a:t>
                      </a:r>
                      <a:r>
                        <a:rPr lang="it-IT" sz="1200" b="1" spc="-1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della</a:t>
                      </a:r>
                      <a:r>
                        <a:rPr lang="it-IT" sz="1200" b="1" spc="-2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</a:t>
                      </a:r>
                      <a:r>
                        <a:rPr lang="it-IT" sz="1200" b="1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</a:t>
                      </a:r>
                      <a:r>
                        <a:rPr lang="it-IT" sz="10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Cipro, Estonia, Grecia, Lettonia, Malta, Portogallo, Repubblica Ceca, Slovacchia, Slovenia, Spagna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" algn="ctr">
                        <a:buNone/>
                      </a:pPr>
                      <a:r>
                        <a:rPr lang="it-IT" sz="18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it-IT" sz="1800" b="1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lang="it-IT" sz="2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35607"/>
                  </a:ext>
                </a:extLst>
              </a:tr>
              <a:tr h="652714">
                <a:tc>
                  <a:txBody>
                    <a:bodyPr/>
                    <a:lstStyle/>
                    <a:p>
                      <a:pPr marL="102235" marR="83185" algn="ctr">
                        <a:buNone/>
                      </a:pP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GRUPPO</a:t>
                      </a:r>
                      <a:r>
                        <a:rPr lang="it-IT" sz="1200" b="1" spc="-1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6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2235" marR="83185" algn="ctr">
                        <a:buNone/>
                      </a:pP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(costo</a:t>
                      </a:r>
                      <a:r>
                        <a:rPr lang="it-IT" sz="1200" b="1" spc="-2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della</a:t>
                      </a:r>
                      <a:r>
                        <a:rPr lang="it-IT" sz="1200" b="1" spc="-2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</a:t>
                      </a:r>
                      <a:r>
                        <a:rPr lang="it-IT" sz="1200" b="1" spc="-1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BASSO</a:t>
                      </a:r>
                      <a:r>
                        <a:rPr lang="it-IT" sz="10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53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Bulgaria, Croazia, Lituania, Macedonia del Nord, </a:t>
                      </a:r>
                    </a:p>
                    <a:p>
                      <a:pPr marL="8953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Polonia, Romania, Serbia, Turchia, Ungheria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" algn="ctr">
                        <a:buNone/>
                      </a:pPr>
                      <a:r>
                        <a:rPr lang="it-IT" sz="18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it-IT" sz="1800" b="1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</a:t>
                      </a:r>
                      <a:endParaRPr lang="it-IT" sz="2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262255"/>
                  </a:ext>
                </a:extLst>
              </a:tr>
            </a:tbl>
          </a:graphicData>
        </a:graphic>
      </p:graphicFrame>
      <p:sp>
        <p:nvSpPr>
          <p:cNvPr id="22" name="Rectangle 1">
            <a:extLst>
              <a:ext uri="{FF2B5EF4-FFF2-40B4-BE49-F238E27FC236}">
                <a16:creationId xmlns:a16="http://schemas.microsoft.com/office/drawing/2014/main" id="{658457E1-11F3-9BBE-8487-005F3BA13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7" y="3192463"/>
            <a:ext cx="140391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noProof="1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3C7A213-9F1C-F68B-5E30-A0DB46FAE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47132"/>
              </p:ext>
            </p:extLst>
          </p:nvPr>
        </p:nvGraphicFramePr>
        <p:xfrm>
          <a:off x="2038350" y="4231797"/>
          <a:ext cx="8153399" cy="2155308"/>
        </p:xfrm>
        <a:graphic>
          <a:graphicData uri="http://schemas.openxmlformats.org/drawingml/2006/table">
            <a:tbl>
              <a:tblPr firstRow="1" firstCol="1" bandRow="1"/>
              <a:tblGrid>
                <a:gridCol w="2575449">
                  <a:extLst>
                    <a:ext uri="{9D8B030D-6E8A-4147-A177-3AD203B41FA5}">
                      <a16:colId xmlns:a16="http://schemas.microsoft.com/office/drawing/2014/main" val="3802939064"/>
                    </a:ext>
                  </a:extLst>
                </a:gridCol>
                <a:gridCol w="2788975">
                  <a:extLst>
                    <a:ext uri="{9D8B030D-6E8A-4147-A177-3AD203B41FA5}">
                      <a16:colId xmlns:a16="http://schemas.microsoft.com/office/drawing/2014/main" val="1074707592"/>
                    </a:ext>
                  </a:extLst>
                </a:gridCol>
                <a:gridCol w="2788975">
                  <a:extLst>
                    <a:ext uri="{9D8B030D-6E8A-4147-A177-3AD203B41FA5}">
                      <a16:colId xmlns:a16="http://schemas.microsoft.com/office/drawing/2014/main" val="716742104"/>
                    </a:ext>
                  </a:extLst>
                </a:gridCol>
              </a:tblGrid>
              <a:tr h="265724">
                <a:tc gridSpan="3">
                  <a:txBody>
                    <a:bodyPr/>
                    <a:lstStyle/>
                    <a:p>
                      <a:pPr marR="33655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b="1" noProof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Supporto per il viaggio 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670992"/>
                  </a:ext>
                </a:extLst>
              </a:tr>
              <a:tr h="236198">
                <a:tc>
                  <a:txBody>
                    <a:bodyPr/>
                    <a:lstStyle/>
                    <a:p>
                      <a:pPr marR="33655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Requisiti</a:t>
                      </a:r>
                      <a:r>
                        <a:rPr lang="it-IT" sz="1400" b="1" spc="-2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dei</a:t>
                      </a:r>
                      <a:r>
                        <a:rPr lang="it-IT" sz="1400" b="1" spc="-15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beneficiari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Fascia</a:t>
                      </a:r>
                      <a:r>
                        <a:rPr lang="it-IT" sz="1400" b="1" spc="5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chilometrica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caso di</a:t>
                      </a:r>
                      <a:r>
                        <a:rPr lang="it-IT" sz="1400" b="1" spc="5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viaggio</a:t>
                      </a:r>
                      <a:r>
                        <a:rPr lang="it-IT" sz="1400" b="1" spc="-6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standard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45577"/>
                  </a:ext>
                </a:extLst>
              </a:tr>
              <a:tr h="236198">
                <a:tc rowSpan="7">
                  <a:txBody>
                    <a:bodyPr/>
                    <a:lstStyle/>
                    <a:p>
                      <a:pPr marR="33655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Studenti </a:t>
                      </a:r>
                      <a:r>
                        <a:rPr lang="it-IT" sz="1400" b="1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</a:t>
                      </a:r>
                      <a:r>
                        <a:rPr lang="it-IT" sz="1400" b="1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svolgono</a:t>
                      </a:r>
                      <a:r>
                        <a:rPr lang="it-IT" sz="1400" b="1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400" b="1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mobilità</a:t>
                      </a:r>
                      <a:r>
                        <a:rPr lang="it-IT" sz="1400" b="1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Erasmus+ 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 10 e 99 KM 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€ 28,00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364357"/>
                  </a:ext>
                </a:extLst>
              </a:tr>
              <a:tr h="236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620" algn="just">
                        <a:buNone/>
                        <a:tabLst>
                          <a:tab pos="364490" algn="l"/>
                        </a:tabLst>
                      </a:pPr>
                      <a:r>
                        <a:rPr lang="it-IT" sz="1400" b="0" kern="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Tra 100 e 499 KM </a:t>
                      </a:r>
                      <a:endParaRPr lang="it-IT" sz="1400" b="1" kern="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€ 211,00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03465"/>
                  </a:ext>
                </a:extLst>
              </a:tr>
              <a:tr h="236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</a:t>
                      </a:r>
                      <a:r>
                        <a:rPr lang="it-IT" sz="1400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1999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KM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€ 309,00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626762"/>
                  </a:ext>
                </a:extLst>
              </a:tr>
              <a:tr h="236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 e 2999 KM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€ 395,00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81154"/>
                  </a:ext>
                </a:extLst>
              </a:tr>
              <a:tr h="236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3000 e 3999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€ 580,00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00872"/>
                  </a:ext>
                </a:extLst>
              </a:tr>
              <a:tr h="236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4000 e 7999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€ 1188,00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77240"/>
                  </a:ext>
                </a:extLst>
              </a:tr>
              <a:tr h="236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8000 KM o più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€ 1.735,00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9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64700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D9925B-3FFC-EB3F-C538-0410B5EBF8FC}"/>
              </a:ext>
            </a:extLst>
          </p:cNvPr>
          <p:cNvSpPr txBox="1"/>
          <p:nvPr/>
        </p:nvSpPr>
        <p:spPr>
          <a:xfrm>
            <a:off x="2486595" y="6419597"/>
            <a:ext cx="7218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noProof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https://erasmus-plus.ec.europa.eu/resources-and-tools/distance-calculator</a:t>
            </a:r>
            <a:endParaRPr lang="it-IT" sz="18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C53EDF-153F-C910-D479-F51FF76CC67E}"/>
              </a:ext>
            </a:extLst>
          </p:cNvPr>
          <p:cNvSpPr txBox="1"/>
          <p:nvPr/>
        </p:nvSpPr>
        <p:spPr>
          <a:xfrm>
            <a:off x="1303195" y="1217566"/>
            <a:ext cx="958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finanziamento varia in base al Paese ospitante,</a:t>
            </a:r>
          </a:p>
          <a:p>
            <a:pPr algn="ctr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garantendo una copertura equa dei costi di soggiorno e studio</a:t>
            </a:r>
          </a:p>
        </p:txBody>
      </p:sp>
    </p:spTree>
    <p:extLst>
      <p:ext uri="{BB962C8B-B14F-4D97-AF65-F5344CB8AC3E}">
        <p14:creationId xmlns:p14="http://schemas.microsoft.com/office/powerpoint/2010/main" val="386245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27CE13CA-7B03-0B52-8568-FA798807B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88611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182E49A-685E-97BC-3FD6-13795B3EE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270" y="2791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noProof="1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D9F49A-DF63-DB84-8327-0E990E53F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4699"/>
              </p:ext>
            </p:extLst>
          </p:nvPr>
        </p:nvGraphicFramePr>
        <p:xfrm>
          <a:off x="2622699" y="1616357"/>
          <a:ext cx="6946600" cy="41358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67352">
                  <a:extLst>
                    <a:ext uri="{9D8B030D-6E8A-4147-A177-3AD203B41FA5}">
                      <a16:colId xmlns:a16="http://schemas.microsoft.com/office/drawing/2014/main" val="3726040939"/>
                    </a:ext>
                  </a:extLst>
                </a:gridCol>
                <a:gridCol w="3479248">
                  <a:extLst>
                    <a:ext uri="{9D8B030D-6E8A-4147-A177-3AD203B41FA5}">
                      <a16:colId xmlns:a16="http://schemas.microsoft.com/office/drawing/2014/main" val="2750346663"/>
                    </a:ext>
                  </a:extLst>
                </a:gridCol>
              </a:tblGrid>
              <a:tr h="740086">
                <a:tc>
                  <a:txBody>
                    <a:bodyPr/>
                    <a:lstStyle/>
                    <a:p>
                      <a:pPr marL="90170" marR="368300" algn="ctr">
                        <a:spcBef>
                          <a:spcPts val="470"/>
                        </a:spcBef>
                        <a:buNone/>
                      </a:pP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</a:t>
                      </a:r>
                      <a:r>
                        <a:rPr lang="it-IT" sz="1400" b="1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ISEE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marR="88265" algn="ctr">
                        <a:lnSpc>
                          <a:spcPts val="970"/>
                        </a:lnSpc>
                        <a:buNone/>
                      </a:pP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Importo</a:t>
                      </a:r>
                      <a:r>
                        <a:rPr lang="it-IT" sz="1400" b="1" spc="-1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mensile</a:t>
                      </a:r>
                      <a:r>
                        <a:rPr lang="it-IT" sz="1400" b="1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it-IT" sz="1400" b="1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integrazione</a:t>
                      </a:r>
                      <a:r>
                        <a:rPr lang="it-IT" sz="1400" b="1" spc="-1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borsa Erasmus+</a:t>
                      </a:r>
                      <a:endParaRPr lang="it-IT" sz="14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4358"/>
                  </a:ext>
                </a:extLst>
              </a:tr>
              <a:tr h="569731">
                <a:tc>
                  <a:txBody>
                    <a:bodyPr/>
                    <a:lstStyle/>
                    <a:p>
                      <a:pPr marL="90170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ISEE</a:t>
                      </a:r>
                      <a:r>
                        <a:rPr lang="it-IT" sz="1400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it-IT" sz="1400" spc="16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marR="87630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9721"/>
                  </a:ext>
                </a:extLst>
              </a:tr>
              <a:tr h="569731">
                <a:tc>
                  <a:txBody>
                    <a:bodyPr/>
                    <a:lstStyle/>
                    <a:p>
                      <a:pPr marL="90170" algn="ctr">
                        <a:spcBef>
                          <a:spcPts val="260"/>
                        </a:spcBef>
                        <a:buNone/>
                        <a:tabLst>
                          <a:tab pos="1520825" algn="l"/>
                        </a:tabLst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13.001 € &lt;</a:t>
                      </a:r>
                      <a:r>
                        <a:rPr lang="it-IT" sz="1400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ISEE</a:t>
                      </a:r>
                      <a:r>
                        <a:rPr lang="it-IT" sz="1400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it-IT" sz="1400" spc="17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marR="87630" algn="ctr">
                        <a:spcBef>
                          <a:spcPts val="260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838374"/>
                  </a:ext>
                </a:extLst>
              </a:tr>
              <a:tr h="564070">
                <a:tc>
                  <a:txBody>
                    <a:bodyPr/>
                    <a:lstStyle/>
                    <a:p>
                      <a:pPr marL="9017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21.001 € &lt;</a:t>
                      </a:r>
                      <a:r>
                        <a:rPr lang="it-IT" sz="1400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ISEE</a:t>
                      </a:r>
                      <a:r>
                        <a:rPr lang="it-IT" sz="1400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it-IT" sz="1400" spc="17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marR="8763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54571"/>
                  </a:ext>
                </a:extLst>
              </a:tr>
              <a:tr h="564070">
                <a:tc>
                  <a:txBody>
                    <a:bodyPr/>
                    <a:lstStyle/>
                    <a:p>
                      <a:pPr marL="9017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26.001 € &lt;</a:t>
                      </a:r>
                      <a:r>
                        <a:rPr lang="it-IT" sz="1400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ISEE</a:t>
                      </a:r>
                      <a:r>
                        <a:rPr lang="it-IT" sz="1400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it-IT" sz="1400" spc="17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marR="8763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095946"/>
                  </a:ext>
                </a:extLst>
              </a:tr>
              <a:tr h="564070">
                <a:tc>
                  <a:txBody>
                    <a:bodyPr/>
                    <a:lstStyle/>
                    <a:p>
                      <a:pPr marL="9017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30.001 € &lt;</a:t>
                      </a:r>
                      <a:r>
                        <a:rPr lang="it-IT" sz="1400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ISEE</a:t>
                      </a:r>
                      <a:r>
                        <a:rPr lang="it-IT" sz="1400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it-IT" sz="1400" spc="17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marR="8763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85837"/>
                  </a:ext>
                </a:extLst>
              </a:tr>
              <a:tr h="564070">
                <a:tc>
                  <a:txBody>
                    <a:bodyPr/>
                    <a:lstStyle/>
                    <a:p>
                      <a:pPr marL="9017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40.001 € &lt;</a:t>
                      </a:r>
                      <a:r>
                        <a:rPr lang="it-IT" sz="1400" spc="-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ISEE</a:t>
                      </a:r>
                      <a:r>
                        <a:rPr lang="it-IT" sz="1400" spc="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it-IT" sz="1400" spc="175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marR="87630" algn="ctr">
                        <a:spcBef>
                          <a:spcPts val="255"/>
                        </a:spcBef>
                        <a:buNone/>
                      </a:pP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it-IT" sz="1400" spc="-1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40059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B56AC4-D5A3-60FB-07BA-7F56A2BD1326}"/>
              </a:ext>
            </a:extLst>
          </p:cNvPr>
          <p:cNvSpPr txBox="1"/>
          <p:nvPr/>
        </p:nvSpPr>
        <p:spPr>
          <a:xfrm>
            <a:off x="1900668" y="5921802"/>
            <a:ext cx="8390663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algn="just">
              <a:buNone/>
              <a:tabLst>
                <a:tab pos="364490" algn="l"/>
              </a:tabLst>
            </a:pPr>
            <a:r>
              <a:rPr lang="it-IT" sz="1100" b="1" i="1" kern="0" noProof="1">
                <a:solidFill>
                  <a:srgbClr val="8496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9.4 Contributi integrativi a valere su altre risorse</a:t>
            </a:r>
            <a:endParaRPr lang="it-IT" sz="1100" b="1" kern="0" noProof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" algn="just">
              <a:spcBef>
                <a:spcPts val="285"/>
              </a:spcBef>
              <a:buNone/>
            </a:pPr>
            <a:r>
              <a:rPr lang="it-IT" sz="1100" noProof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 successivo eventuale provvedimento sarà disposta l’erogazione di ulteriori contributi integrativi a valere su risorse ministeriali/di ateneo/comunitarie, che si rendessero disponibili.</a:t>
            </a:r>
          </a:p>
          <a:p>
            <a:pPr>
              <a:buNone/>
            </a:pPr>
            <a:r>
              <a:rPr lang="it-IT" sz="1100" noProof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39A38A-726E-1529-D755-6FCC523149A7}"/>
              </a:ext>
            </a:extLst>
          </p:cNvPr>
          <p:cNvSpPr txBox="1"/>
          <p:nvPr/>
        </p:nvSpPr>
        <p:spPr>
          <a:xfrm>
            <a:off x="-1" y="14484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noProof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EVENTUALI CONTRIBUTI AGGIUNTIVI PER STUDENTI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94D72D-6185-42C7-BA81-932D2A0BC2AD}"/>
              </a:ext>
            </a:extLst>
          </p:cNvPr>
          <p:cNvSpPr txBox="1"/>
          <p:nvPr/>
        </p:nvSpPr>
        <p:spPr>
          <a:xfrm>
            <a:off x="3852737" y="1055736"/>
            <a:ext cx="448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Esempio distribuzione fondi MUR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8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D1A2D17-1688-610C-14E7-F0A55569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24"/>
            <a:ext cx="12192000" cy="181356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93C9BACE-39F4-2DD4-E684-9D4CB34340DD}"/>
              </a:ext>
            </a:extLst>
          </p:cNvPr>
          <p:cNvSpPr/>
          <p:nvPr/>
        </p:nvSpPr>
        <p:spPr>
          <a:xfrm>
            <a:off x="2727335" y="1797359"/>
            <a:ext cx="6737330" cy="543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50"/>
              </a:lnSpc>
            </a:pPr>
            <a:r>
              <a:rPr lang="it-IT" sz="36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SCADENZE IMPORTANTI 2026/2027</a:t>
            </a:r>
            <a:endParaRPr lang="it-IT" sz="36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9C7E3064-79CB-B592-D0DC-2347526971CA}"/>
              </a:ext>
            </a:extLst>
          </p:cNvPr>
          <p:cNvSpPr/>
          <p:nvPr/>
        </p:nvSpPr>
        <p:spPr>
          <a:xfrm>
            <a:off x="3336536" y="3041623"/>
            <a:ext cx="2117971" cy="218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Novembre 2025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56FCE39C-3C08-0D91-3D98-1D549BEB54E1}"/>
              </a:ext>
            </a:extLst>
          </p:cNvPr>
          <p:cNvSpPr/>
          <p:nvPr/>
        </p:nvSpPr>
        <p:spPr>
          <a:xfrm>
            <a:off x="2364100" y="3333127"/>
            <a:ext cx="3090407" cy="56005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ts val="21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Apertura delle candidature</a:t>
            </a:r>
          </a:p>
          <a:p>
            <a:pPr algn="r">
              <a:lnSpc>
                <a:spcPts val="21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pubblicazione bando studio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594B62FC-90E0-FC97-139E-902E7056D35C}"/>
              </a:ext>
            </a:extLst>
          </p:cNvPr>
          <p:cNvSpPr/>
          <p:nvPr/>
        </p:nvSpPr>
        <p:spPr>
          <a:xfrm>
            <a:off x="6090403" y="2381106"/>
            <a:ext cx="45719" cy="4061297"/>
          </a:xfrm>
          <a:prstGeom prst="roundRect">
            <a:avLst>
              <a:gd name="adj" fmla="val 31948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6D6EB6DB-39B5-EA09-3FAE-130877899D6C}"/>
              </a:ext>
            </a:extLst>
          </p:cNvPr>
          <p:cNvSpPr/>
          <p:nvPr/>
        </p:nvSpPr>
        <p:spPr>
          <a:xfrm>
            <a:off x="5989122" y="3150853"/>
            <a:ext cx="260747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ts val="2050"/>
              </a:lnSpc>
            </a:pPr>
            <a:r>
              <a:rPr lang="it-IT" sz="2050" b="1" noProof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it-IT" sz="2050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B11C38CB-D606-5248-5792-58FC557DFA56}"/>
              </a:ext>
            </a:extLst>
          </p:cNvPr>
          <p:cNvSpPr/>
          <p:nvPr/>
        </p:nvSpPr>
        <p:spPr>
          <a:xfrm>
            <a:off x="5976656" y="4740973"/>
            <a:ext cx="260747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ts val="2050"/>
              </a:lnSpc>
            </a:pPr>
            <a:r>
              <a:rPr lang="it-IT" sz="2050" b="1" noProof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it-IT" sz="2050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9">
            <a:extLst>
              <a:ext uri="{FF2B5EF4-FFF2-40B4-BE49-F238E27FC236}">
                <a16:creationId xmlns:a16="http://schemas.microsoft.com/office/drawing/2014/main" id="{A6C3A48B-FCCE-D842-B237-C2ECE4520C7E}"/>
              </a:ext>
            </a:extLst>
          </p:cNvPr>
          <p:cNvSpPr/>
          <p:nvPr/>
        </p:nvSpPr>
        <p:spPr>
          <a:xfrm>
            <a:off x="5971458" y="5536033"/>
            <a:ext cx="260747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ts val="2050"/>
              </a:lnSpc>
            </a:pPr>
            <a:r>
              <a:rPr lang="it-IT" sz="2050" b="1" noProof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it-IT" sz="2050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C5BCD0F5-D9A4-1E2C-51E4-9BFD22977590}"/>
              </a:ext>
            </a:extLst>
          </p:cNvPr>
          <p:cNvSpPr/>
          <p:nvPr/>
        </p:nvSpPr>
        <p:spPr>
          <a:xfrm>
            <a:off x="5454507" y="3286104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0DA1899F-EB08-0A74-5F57-2E7E763D0654}"/>
              </a:ext>
            </a:extLst>
          </p:cNvPr>
          <p:cNvSpPr/>
          <p:nvPr/>
        </p:nvSpPr>
        <p:spPr>
          <a:xfrm>
            <a:off x="6759016" y="3791714"/>
            <a:ext cx="2228702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Gennaio 2026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20EB4E07-41A8-5BFF-7601-CEFBB42FEF93}"/>
              </a:ext>
            </a:extLst>
          </p:cNvPr>
          <p:cNvSpPr/>
          <p:nvPr/>
        </p:nvSpPr>
        <p:spPr>
          <a:xfrm>
            <a:off x="6759016" y="4142992"/>
            <a:ext cx="3425302" cy="266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Termine presentazione domande </a:t>
            </a:r>
          </a:p>
        </p:txBody>
      </p:sp>
      <p:sp>
        <p:nvSpPr>
          <p:cNvPr id="24" name="Text 15">
            <a:extLst>
              <a:ext uri="{FF2B5EF4-FFF2-40B4-BE49-F238E27FC236}">
                <a16:creationId xmlns:a16="http://schemas.microsoft.com/office/drawing/2014/main" id="{5AE0E21E-10C4-C8CC-A5FB-1D00E858834E}"/>
              </a:ext>
            </a:extLst>
          </p:cNvPr>
          <p:cNvSpPr/>
          <p:nvPr/>
        </p:nvSpPr>
        <p:spPr>
          <a:xfrm>
            <a:off x="3767765" y="4582262"/>
            <a:ext cx="1684306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1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Primavera 2026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16">
            <a:extLst>
              <a:ext uri="{FF2B5EF4-FFF2-40B4-BE49-F238E27FC236}">
                <a16:creationId xmlns:a16="http://schemas.microsoft.com/office/drawing/2014/main" id="{8E23295A-5DBD-8E87-6122-0532EBB5EF58}"/>
              </a:ext>
            </a:extLst>
          </p:cNvPr>
          <p:cNvSpPr/>
          <p:nvPr/>
        </p:nvSpPr>
        <p:spPr>
          <a:xfrm>
            <a:off x="2361664" y="4940887"/>
            <a:ext cx="3090407" cy="602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1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 dei risultati</a:t>
            </a:r>
          </a:p>
          <a:p>
            <a:pPr algn="r">
              <a:lnSpc>
                <a:spcPts val="21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approvazione candidature</a:t>
            </a:r>
          </a:p>
        </p:txBody>
      </p:sp>
      <p:sp>
        <p:nvSpPr>
          <p:cNvPr id="26" name="Text 20">
            <a:extLst>
              <a:ext uri="{FF2B5EF4-FFF2-40B4-BE49-F238E27FC236}">
                <a16:creationId xmlns:a16="http://schemas.microsoft.com/office/drawing/2014/main" id="{911A4677-032E-6B82-08C2-0262CDD84D6A}"/>
              </a:ext>
            </a:extLst>
          </p:cNvPr>
          <p:cNvSpPr/>
          <p:nvPr/>
        </p:nvSpPr>
        <p:spPr>
          <a:xfrm>
            <a:off x="6772018" y="5395093"/>
            <a:ext cx="4062651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it-IT" sz="2000" b="1" noProof="1">
                <a:solidFill>
                  <a:srgbClr val="333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Settembre 2026 - Luglio 2027</a:t>
            </a:r>
            <a:endParaRPr lang="it-IT" sz="2000" noProof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21">
            <a:extLst>
              <a:ext uri="{FF2B5EF4-FFF2-40B4-BE49-F238E27FC236}">
                <a16:creationId xmlns:a16="http://schemas.microsoft.com/office/drawing/2014/main" id="{100296A1-0893-24ED-99E2-DA04C94F9E0D}"/>
              </a:ext>
            </a:extLst>
          </p:cNvPr>
          <p:cNvSpPr/>
          <p:nvPr/>
        </p:nvSpPr>
        <p:spPr>
          <a:xfrm>
            <a:off x="6759016" y="5741520"/>
            <a:ext cx="2889812" cy="5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Periodo di mobilità e inizio</a:t>
            </a:r>
          </a:p>
          <a:p>
            <a:pPr>
              <a:lnSpc>
                <a:spcPts val="21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dell'esperienza all'estero</a:t>
            </a:r>
          </a:p>
        </p:txBody>
      </p:sp>
      <p:sp>
        <p:nvSpPr>
          <p:cNvPr id="3" name="Text 14">
            <a:extLst>
              <a:ext uri="{FF2B5EF4-FFF2-40B4-BE49-F238E27FC236}">
                <a16:creationId xmlns:a16="http://schemas.microsoft.com/office/drawing/2014/main" id="{280E3402-D04D-0F6B-7A6F-9F2F4FC60749}"/>
              </a:ext>
            </a:extLst>
          </p:cNvPr>
          <p:cNvSpPr/>
          <p:nvPr/>
        </p:nvSpPr>
        <p:spPr>
          <a:xfrm>
            <a:off x="5982887" y="3945913"/>
            <a:ext cx="260747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ts val="2050"/>
              </a:lnSpc>
            </a:pPr>
            <a:r>
              <a:rPr lang="it-IT" sz="2050" b="1" noProof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2</a:t>
            </a:r>
            <a:endParaRPr lang="it-IT" sz="2050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D7598E-4F06-C7AC-99B2-106F4D209259}"/>
              </a:ext>
            </a:extLst>
          </p:cNvPr>
          <p:cNvSpPr txBox="1"/>
          <p:nvPr/>
        </p:nvSpPr>
        <p:spPr>
          <a:xfrm>
            <a:off x="0" y="2381106"/>
            <a:ext cx="545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Responsabilità dell’ufficio Erasmus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EFCBD9-1EA1-4EA0-BA5D-F17092EC4114}"/>
              </a:ext>
            </a:extLst>
          </p:cNvPr>
          <p:cNvSpPr txBox="1"/>
          <p:nvPr/>
        </p:nvSpPr>
        <p:spPr>
          <a:xfrm>
            <a:off x="6759014" y="2381536"/>
            <a:ext cx="543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noProof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Responsabilità dello studente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A2DAAAE1-151E-9AD3-58BE-4B8D6265C5B0}"/>
              </a:ext>
            </a:extLst>
          </p:cNvPr>
          <p:cNvSpPr/>
          <p:nvPr/>
        </p:nvSpPr>
        <p:spPr>
          <a:xfrm>
            <a:off x="6237403" y="4092986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7E8207FC-7D43-F606-8EE1-032BEACBA756}"/>
              </a:ext>
            </a:extLst>
          </p:cNvPr>
          <p:cNvSpPr/>
          <p:nvPr/>
        </p:nvSpPr>
        <p:spPr>
          <a:xfrm>
            <a:off x="5458147" y="4885995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EE3BFF93-A01B-2635-F1EF-E29DA3496582}"/>
              </a:ext>
            </a:extLst>
          </p:cNvPr>
          <p:cNvSpPr/>
          <p:nvPr/>
        </p:nvSpPr>
        <p:spPr>
          <a:xfrm>
            <a:off x="6237402" y="5687289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63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8CFF42E3-8CF9-45C3-53B3-C99EE522C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525"/>
            <a:ext cx="12191999" cy="886118"/>
          </a:xfrm>
          <a:prstGeom prst="rect">
            <a:avLst/>
          </a:prstGeom>
        </p:spPr>
      </p:pic>
      <p:pic>
        <p:nvPicPr>
          <p:cNvPr id="3" name="Immagine 2" descr="Immagine che contiene cerchio, diagramma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659CB666-B7C4-B0B3-7086-9F2A955C50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48" y="1855972"/>
            <a:ext cx="3912275" cy="3922552"/>
          </a:xfrm>
          <a:prstGeom prst="rect">
            <a:avLst/>
          </a:prstGeom>
        </p:spPr>
      </p:pic>
      <p:sp>
        <p:nvSpPr>
          <p:cNvPr id="8" name="Text 10">
            <a:extLst>
              <a:ext uri="{FF2B5EF4-FFF2-40B4-BE49-F238E27FC236}">
                <a16:creationId xmlns:a16="http://schemas.microsoft.com/office/drawing/2014/main" id="{FBCD8717-9F15-CC1E-EE93-44EDE1AA3582}"/>
              </a:ext>
            </a:extLst>
          </p:cNvPr>
          <p:cNvSpPr/>
          <p:nvPr/>
        </p:nvSpPr>
        <p:spPr>
          <a:xfrm>
            <a:off x="497442" y="3991859"/>
            <a:ext cx="3912275" cy="1594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Esperienza Indimenticabile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Vivi un periodo formativo che trasforma la tua prospettiva sul mondo e il tuo futuro personale e professionale.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F7864C0-CBEF-1476-F26C-18158E9505A7}"/>
              </a:ext>
            </a:extLst>
          </p:cNvPr>
          <p:cNvSpPr/>
          <p:nvPr/>
        </p:nvSpPr>
        <p:spPr>
          <a:xfrm>
            <a:off x="497442" y="1485734"/>
            <a:ext cx="3704868" cy="1203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Competenze Linguistiche</a:t>
            </a:r>
          </a:p>
          <a:p>
            <a:pPr algn="ctr">
              <a:lnSpc>
                <a:spcPts val="250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Immersione completa nella lingua locale e consolidamento delle abilità comunicative internazionali.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3BF1BE8-F6FB-8C3F-72BF-BD8FE3FAEE69}"/>
              </a:ext>
            </a:extLst>
          </p:cNvPr>
          <p:cNvSpPr txBox="1"/>
          <p:nvPr/>
        </p:nvSpPr>
        <p:spPr>
          <a:xfrm>
            <a:off x="6913570" y="988880"/>
            <a:ext cx="3369371" cy="1667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Networking Internazionale</a:t>
            </a:r>
            <a:endParaRPr kumimoji="0" lang="it-IT" sz="20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Costruisci relazioni durature con studenti e professionisti da tutta Europa, ampliando il tuo network globale.</a:t>
            </a:r>
          </a:p>
        </p:txBody>
      </p:sp>
      <p:sp>
        <p:nvSpPr>
          <p:cNvPr id="38" name="Text 6">
            <a:extLst>
              <a:ext uri="{FF2B5EF4-FFF2-40B4-BE49-F238E27FC236}">
                <a16:creationId xmlns:a16="http://schemas.microsoft.com/office/drawing/2014/main" id="{B70875E0-D4DB-B051-03F3-F0CAD5D7928B}"/>
              </a:ext>
            </a:extLst>
          </p:cNvPr>
          <p:cNvSpPr/>
          <p:nvPr/>
        </p:nvSpPr>
        <p:spPr>
          <a:xfrm>
            <a:off x="8179356" y="2845608"/>
            <a:ext cx="3515202" cy="1943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Opportunità Lavorative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Il curriculum arricchito da Erasmus+ aumenta significativamente le possibilità di inserimento nel mercato del lavoro europeo.</a:t>
            </a:r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C47170D-9FEE-661E-9D53-4867D3DEC2E0}"/>
              </a:ext>
            </a:extLst>
          </p:cNvPr>
          <p:cNvSpPr/>
          <p:nvPr/>
        </p:nvSpPr>
        <p:spPr>
          <a:xfrm>
            <a:off x="6580195" y="5002028"/>
            <a:ext cx="3515202" cy="166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Crescita Personale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Sviluppa autonomia,</a:t>
            </a:r>
            <a:b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consapevolezza interculturale e competenze trasversali preziose per la vita professionale.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22CF8BF-43B1-7A53-B2C0-15C3C507440A}"/>
              </a:ext>
            </a:extLst>
          </p:cNvPr>
          <p:cNvSpPr txBox="1"/>
          <p:nvPr/>
        </p:nvSpPr>
        <p:spPr>
          <a:xfrm>
            <a:off x="553016" y="102762"/>
            <a:ext cx="1108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 CONCRETI PER LO STUDENTE ERASMUS+</a:t>
            </a:r>
          </a:p>
        </p:txBody>
      </p:sp>
    </p:spTree>
    <p:extLst>
      <p:ext uri="{BB962C8B-B14F-4D97-AF65-F5344CB8AC3E}">
        <p14:creationId xmlns:p14="http://schemas.microsoft.com/office/powerpoint/2010/main" val="230662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noProof="1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pic>
        <p:nvPicPr>
          <p:cNvPr id="4" name="Immagine 3" descr="Immagine che contiene accessorio, Bagaglio e borse, borsa, zaino&#10;&#10;Il contenuto generato dall'IA potrebbe non essere corretto.">
            <a:extLst>
              <a:ext uri="{FF2B5EF4-FFF2-40B4-BE49-F238E27FC236}">
                <a16:creationId xmlns:a16="http://schemas.microsoft.com/office/drawing/2014/main" id="{4ADAA6E1-1B3C-1291-8D83-8FCB01EE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832"/>
            <a:ext cx="3825240" cy="520440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6A44C5F7-ABD1-B834-4A65-2F59576E131A}"/>
              </a:ext>
            </a:extLst>
          </p:cNvPr>
          <p:cNvSpPr/>
          <p:nvPr/>
        </p:nvSpPr>
        <p:spPr>
          <a:xfrm>
            <a:off x="4083980" y="1692453"/>
            <a:ext cx="4024040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b"/>
          <a:lstStyle/>
          <a:p>
            <a:pPr>
              <a:lnSpc>
                <a:spcPts val="22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Unbounded Bold" pitchFamily="34" charset="-122"/>
                <a:cs typeface="Calibri" panose="020F0502020204030204" pitchFamily="34" charset="0"/>
              </a:rPr>
              <a:t>Contatta l'Ufficio Relazioni Internazionali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798C03C0-3448-4A6C-76E1-AB1FF0314233}"/>
              </a:ext>
            </a:extLst>
          </p:cNvPr>
          <p:cNvSpPr/>
          <p:nvPr/>
        </p:nvSpPr>
        <p:spPr>
          <a:xfrm>
            <a:off x="4073976" y="1975346"/>
            <a:ext cx="7163579" cy="579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Visita l'Ufficio Relazioni Internazionali per ricevere consulenza personalizzata e informazioni dettagliate sul processo di candidatura.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16">
            <a:extLst>
              <a:ext uri="{FF2B5EF4-FFF2-40B4-BE49-F238E27FC236}">
                <a16:creationId xmlns:a16="http://schemas.microsoft.com/office/drawing/2014/main" id="{3CE14C63-ADC6-0FE6-77EC-FAB71B7AB267}"/>
              </a:ext>
            </a:extLst>
          </p:cNvPr>
          <p:cNvSpPr/>
          <p:nvPr/>
        </p:nvSpPr>
        <p:spPr>
          <a:xfrm>
            <a:off x="4083980" y="4645675"/>
            <a:ext cx="3134866" cy="268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it-IT" sz="2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Unbounded Bold" pitchFamily="34" charset="-122"/>
                <a:cs typeface="Calibri" panose="020F0502020204030204" pitchFamily="34" charset="0"/>
              </a:rPr>
              <a:t>Non Perdere Questa Occasione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17">
            <a:extLst>
              <a:ext uri="{FF2B5EF4-FFF2-40B4-BE49-F238E27FC236}">
                <a16:creationId xmlns:a16="http://schemas.microsoft.com/office/drawing/2014/main" id="{43FA900F-B7CE-252F-26C6-EE1D79DA7958}"/>
              </a:ext>
            </a:extLst>
          </p:cNvPr>
          <p:cNvSpPr/>
          <p:nvPr/>
        </p:nvSpPr>
        <p:spPr>
          <a:xfrm>
            <a:off x="4073975" y="4914561"/>
            <a:ext cx="7163579" cy="878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La mobilità Erasmus+ è un investimento nel tuo futuro.</a:t>
            </a:r>
          </a:p>
          <a:p>
            <a:pPr>
              <a:lnSpc>
                <a:spcPts val="22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Candidati ora e trasforma la tua esperienza accademica in un'avventura europea indimenticabile!</a:t>
            </a:r>
            <a:endParaRPr lang="it-IT" sz="2000" noProof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933796-830C-90C7-2616-2C74AFB5EAC4}"/>
              </a:ext>
            </a:extLst>
          </p:cNvPr>
          <p:cNvSpPr txBox="1"/>
          <p:nvPr/>
        </p:nvSpPr>
        <p:spPr>
          <a:xfrm>
            <a:off x="1214325" y="166689"/>
            <a:ext cx="891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TUO VIAGGIO VERSO L’EUROPA</a:t>
            </a:r>
          </a:p>
          <a:p>
            <a:pPr algn="ctr"/>
            <a:r>
              <a:rPr lang="it-IT" sz="40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INIZIA  ADESSO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2D6EFA-AB5C-17BE-A019-44BEB76A9460}"/>
              </a:ext>
            </a:extLst>
          </p:cNvPr>
          <p:cNvSpPr txBox="1"/>
          <p:nvPr/>
        </p:nvSpPr>
        <p:spPr>
          <a:xfrm>
            <a:off x="4817772" y="2554704"/>
            <a:ext cx="5753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Puoi trovarci all’interno della Cittadella Universitaria</a:t>
            </a:r>
          </a:p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Stecca 4 piano terra (ingresso di fronte alla Torre 4)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B18A44A-C163-2958-E2CB-F5FE59C18A27}"/>
              </a:ext>
            </a:extLst>
          </p:cNvPr>
          <p:cNvSpPr txBox="1"/>
          <p:nvPr/>
        </p:nvSpPr>
        <p:spPr>
          <a:xfrm>
            <a:off x="4068464" y="2585481"/>
            <a:ext cx="74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📍</a:t>
            </a:r>
            <a:endParaRPr lang="it-IT" sz="36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FF4DFF5-570D-CBA6-F9A9-E38589EC577E}"/>
              </a:ext>
            </a:extLst>
          </p:cNvPr>
          <p:cNvSpPr txBox="1"/>
          <p:nvPr/>
        </p:nvSpPr>
        <p:spPr>
          <a:xfrm>
            <a:off x="4032399" y="3248992"/>
            <a:ext cx="325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Orari di apertura al pubblico: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Martedì 9-11 e 15-16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Mercoledì 9-11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B11CFA2-DF8F-B276-81AE-D4E66F05262B}"/>
              </a:ext>
            </a:extLst>
          </p:cNvPr>
          <p:cNvSpPr txBox="1"/>
          <p:nvPr/>
        </p:nvSpPr>
        <p:spPr>
          <a:xfrm>
            <a:off x="6686386" y="3560344"/>
            <a:ext cx="74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🕒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885BF12-616E-CA8A-2A1F-1E3C9B1508CE}"/>
              </a:ext>
            </a:extLst>
          </p:cNvPr>
          <p:cNvSpPr txBox="1"/>
          <p:nvPr/>
        </p:nvSpPr>
        <p:spPr>
          <a:xfrm>
            <a:off x="8108020" y="3248991"/>
            <a:ext cx="281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Contatti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erasmus@unirc.it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+39 0965 169 1264-5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B501ABA-27FE-4344-86DC-64E06B6935AA}"/>
              </a:ext>
            </a:extLst>
          </p:cNvPr>
          <p:cNvSpPr txBox="1"/>
          <p:nvPr/>
        </p:nvSpPr>
        <p:spPr>
          <a:xfrm>
            <a:off x="10921295" y="3864542"/>
            <a:ext cx="749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📞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340071E-518E-7BD5-1076-69A09E00B144}"/>
              </a:ext>
            </a:extLst>
          </p:cNvPr>
          <p:cNvSpPr txBox="1"/>
          <p:nvPr/>
        </p:nvSpPr>
        <p:spPr>
          <a:xfrm>
            <a:off x="10921295" y="3525989"/>
            <a:ext cx="749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📧</a:t>
            </a:r>
          </a:p>
        </p:txBody>
      </p:sp>
    </p:spTree>
    <p:extLst>
      <p:ext uri="{BB962C8B-B14F-4D97-AF65-F5344CB8AC3E}">
        <p14:creationId xmlns:p14="http://schemas.microsoft.com/office/powerpoint/2010/main" val="48807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noProof="1"/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noProof="1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noProof="1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noProof="1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noProof="1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noProof="1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noProof="1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3676D7A-6FC8-DCED-833D-7A73807A9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6636" y="2464995"/>
            <a:ext cx="5760846" cy="1928009"/>
          </a:xfrm>
        </p:spPr>
        <p:txBody>
          <a:bodyPr anchor="ctr">
            <a:normAutofit/>
          </a:bodyPr>
          <a:lstStyle/>
          <a:p>
            <a:r>
              <a:rPr lang="it-IT" sz="66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481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4A853-6FB0-CAD6-4AD9-8EA2AF9F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7D2FD7-8F86-9954-7BF7-358A1066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803038-5F49-E4C5-C159-E9DD9C6C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EBDDE-EF4C-8A2B-5608-304B90BD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BC043A-0F5D-8C57-3C00-1252B6508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28733F-93B2-B898-7797-8566BC32A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noProof="1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BC6EE8D-2CC6-B57F-C71B-DAAE5D979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8A98A17-6B9F-C677-00DD-19C872EDA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891D28-D607-43FC-48C9-421A85D2A1E3}"/>
              </a:ext>
            </a:extLst>
          </p:cNvPr>
          <p:cNvSpPr txBox="1"/>
          <p:nvPr/>
        </p:nvSpPr>
        <p:spPr>
          <a:xfrm>
            <a:off x="2807253" y="677404"/>
            <a:ext cx="684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Puoi trovarci all’interno della Cittadella Universitaria</a:t>
            </a:r>
          </a:p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Stecca 4 piano terra (ingresso di fronte alla Torre 4)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7FD136-73F1-0981-778C-D9266570AB72}"/>
              </a:ext>
            </a:extLst>
          </p:cNvPr>
          <p:cNvSpPr txBox="1"/>
          <p:nvPr/>
        </p:nvSpPr>
        <p:spPr>
          <a:xfrm>
            <a:off x="2134927" y="677404"/>
            <a:ext cx="67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📍</a:t>
            </a:r>
            <a:endParaRPr lang="it-IT" sz="48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82407A0-7250-A54A-0785-F2C6CFFDB7DF}"/>
              </a:ext>
            </a:extLst>
          </p:cNvPr>
          <p:cNvSpPr txBox="1"/>
          <p:nvPr/>
        </p:nvSpPr>
        <p:spPr>
          <a:xfrm>
            <a:off x="1283184" y="1849628"/>
            <a:ext cx="3883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Orari di apertura al pubblico: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Martedì 9-11 e 15-16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Mercoledì 9-11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26DA3B3-A894-0639-9B85-68B42B1DFDFD}"/>
              </a:ext>
            </a:extLst>
          </p:cNvPr>
          <p:cNvSpPr txBox="1"/>
          <p:nvPr/>
        </p:nvSpPr>
        <p:spPr>
          <a:xfrm>
            <a:off x="4534056" y="2248911"/>
            <a:ext cx="860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🕒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AD6F6FF-CE98-C56F-448C-3E9BCFBA5F2A}"/>
              </a:ext>
            </a:extLst>
          </p:cNvPr>
          <p:cNvSpPr txBox="1"/>
          <p:nvPr/>
        </p:nvSpPr>
        <p:spPr>
          <a:xfrm>
            <a:off x="6782151" y="1849629"/>
            <a:ext cx="3326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Contatti</a:t>
            </a:r>
          </a:p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erasmus@unirc.it</a:t>
            </a:r>
          </a:p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+39 0965 169 1264-5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103C4C2-6B46-E450-1A0E-E7C63BE501A2}"/>
              </a:ext>
            </a:extLst>
          </p:cNvPr>
          <p:cNvSpPr txBox="1"/>
          <p:nvPr/>
        </p:nvSpPr>
        <p:spPr>
          <a:xfrm>
            <a:off x="9949608" y="2617204"/>
            <a:ext cx="749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📞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7133CA5-D6FF-AF86-DB9B-5EAB428699FA}"/>
              </a:ext>
            </a:extLst>
          </p:cNvPr>
          <p:cNvSpPr txBox="1"/>
          <p:nvPr/>
        </p:nvSpPr>
        <p:spPr>
          <a:xfrm>
            <a:off x="9954508" y="2237868"/>
            <a:ext cx="749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📧</a:t>
            </a:r>
          </a:p>
        </p:txBody>
      </p:sp>
      <p:pic>
        <p:nvPicPr>
          <p:cNvPr id="16" name="Immagine 15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DF29B1B8-B513-56F7-3FF6-C3389F46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12192000" cy="3440017"/>
          </a:xfrm>
          <a:prstGeom prst="rect">
            <a:avLst/>
          </a:prstGeom>
        </p:spPr>
      </p:pic>
      <p:pic>
        <p:nvPicPr>
          <p:cNvPr id="18" name="Immagine 17">
            <a:hlinkClick r:id="rId3"/>
            <a:extLst>
              <a:ext uri="{FF2B5EF4-FFF2-40B4-BE49-F238E27FC236}">
                <a16:creationId xmlns:a16="http://schemas.microsoft.com/office/drawing/2014/main" id="{2B1F5330-7986-696A-C507-D43D6186A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829" y="3760109"/>
            <a:ext cx="1888324" cy="188832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5" name="Immagine 24">
            <a:hlinkClick r:id="rId5"/>
            <a:extLst>
              <a:ext uri="{FF2B5EF4-FFF2-40B4-BE49-F238E27FC236}">
                <a16:creationId xmlns:a16="http://schemas.microsoft.com/office/drawing/2014/main" id="{8DBD69C8-8F63-A749-6613-32F9B1121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337" y="3770229"/>
            <a:ext cx="1933326" cy="18782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0A11196-D6A9-DDF1-0ED8-29E286891E0C}"/>
              </a:ext>
            </a:extLst>
          </p:cNvPr>
          <p:cNvSpPr txBox="1"/>
          <p:nvPr/>
        </p:nvSpPr>
        <p:spPr>
          <a:xfrm>
            <a:off x="1120292" y="5791551"/>
            <a:ext cx="2833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CFC6501-27EB-FDBF-7211-4F1F6F9FB5A8}"/>
              </a:ext>
            </a:extLst>
          </p:cNvPr>
          <p:cNvSpPr txBox="1"/>
          <p:nvPr/>
        </p:nvSpPr>
        <p:spPr>
          <a:xfrm>
            <a:off x="4673880" y="5791551"/>
            <a:ext cx="2833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28" name="Immagine 27">
            <a:hlinkClick r:id="rId7"/>
            <a:extLst>
              <a:ext uri="{FF2B5EF4-FFF2-40B4-BE49-F238E27FC236}">
                <a16:creationId xmlns:a16="http://schemas.microsoft.com/office/drawing/2014/main" id="{18615573-739D-D53B-8A12-4E05DD2CA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600" y="3770228"/>
            <a:ext cx="1878205" cy="18782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0B0E6E46-C208-26C2-9218-962BC918A1EE}"/>
              </a:ext>
            </a:extLst>
          </p:cNvPr>
          <p:cNvSpPr/>
          <p:nvPr/>
        </p:nvSpPr>
        <p:spPr>
          <a:xfrm>
            <a:off x="8246004" y="5791551"/>
            <a:ext cx="2833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2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9F8BC87-437D-D9AD-1F62-B86245CE0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0421" y="0"/>
            <a:ext cx="4411579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C41E43-33F2-2206-4BDB-1EF9890AC671}"/>
              </a:ext>
            </a:extLst>
          </p:cNvPr>
          <p:cNvSpPr txBox="1"/>
          <p:nvPr/>
        </p:nvSpPr>
        <p:spPr>
          <a:xfrm>
            <a:off x="336886" y="285168"/>
            <a:ext cx="4123056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COS’È ERASMUS+?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E5A86B-D7FF-6FFC-B1F5-E4C1278F23A3}"/>
              </a:ext>
            </a:extLst>
          </p:cNvPr>
          <p:cNvSpPr txBox="1"/>
          <p:nvPr/>
        </p:nvSpPr>
        <p:spPr>
          <a:xfrm>
            <a:off x="336884" y="1480506"/>
            <a:ext cx="7081421" cy="1554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50"/>
              </a:lnSpc>
              <a:defRPr/>
            </a:pPr>
            <a:r>
              <a:rPr lang="it-IT" sz="24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 Modello di Eccellenza Formativa</a:t>
            </a:r>
            <a:endParaRPr kumimoji="0" lang="it-IT" sz="2400" b="1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Erasmus+ è il programma di mobilità più importante dell'Unione Europea, con una storia di quasi 40 anni di successo e impatto trasformativo sulla vita di milioni di studenti.</a:t>
            </a:r>
            <a:endParaRPr kumimoji="0" lang="it-IT" sz="20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Open Sans" pitchFamily="34" charset="-122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B55F07-497C-B839-E62D-D8A71D80C56C}"/>
              </a:ext>
            </a:extLst>
          </p:cNvPr>
          <p:cNvSpPr txBox="1"/>
          <p:nvPr/>
        </p:nvSpPr>
        <p:spPr>
          <a:xfrm>
            <a:off x="365346" y="3822839"/>
            <a:ext cx="7052960" cy="192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  <a:defRPr/>
            </a:pPr>
            <a:r>
              <a:rPr lang="it-IT" sz="2400" b="1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 Programma di Successo</a:t>
            </a:r>
          </a:p>
          <a:p>
            <a:pPr lvl="0">
              <a:lnSpc>
                <a:spcPts val="2850"/>
              </a:lnSpc>
              <a:defRPr/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Solo nel 2022 sono state più di 1 milione le adesioni al programma Erasmus+ da parte di studenti, personale universitario e neolaureati, che hanno deciso di sviluppare le loro competenze linguistiche e professionali all’estero.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191F5FD3-41C0-67F6-F350-5C54242E9092}"/>
              </a:ext>
            </a:extLst>
          </p:cNvPr>
          <p:cNvSpPr/>
          <p:nvPr/>
        </p:nvSpPr>
        <p:spPr>
          <a:xfrm flipV="1">
            <a:off x="336884" y="1005809"/>
            <a:ext cx="4123056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681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92E9-A329-CD5E-1523-A00E0513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AFCAA193-53D4-22CB-1834-AB2EB83C1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03" y="-1"/>
            <a:ext cx="2833395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ABB7A7-FF0B-9D49-585E-1235BFFB46D9}"/>
              </a:ext>
            </a:extLst>
          </p:cNvPr>
          <p:cNvSpPr txBox="1"/>
          <p:nvPr/>
        </p:nvSpPr>
        <p:spPr>
          <a:xfrm>
            <a:off x="336885" y="285168"/>
            <a:ext cx="4263947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COME CANDIDARSI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A547069C-417D-773A-35D0-27B02BB1CAF3}"/>
              </a:ext>
            </a:extLst>
          </p:cNvPr>
          <p:cNvSpPr/>
          <p:nvPr/>
        </p:nvSpPr>
        <p:spPr>
          <a:xfrm flipV="1">
            <a:off x="336884" y="1005809"/>
            <a:ext cx="4263948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35575A-C043-071C-108C-A7DD75AED203}"/>
              </a:ext>
            </a:extLst>
          </p:cNvPr>
          <p:cNvSpPr txBox="1"/>
          <p:nvPr/>
        </p:nvSpPr>
        <p:spPr>
          <a:xfrm>
            <a:off x="336883" y="3069798"/>
            <a:ext cx="36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1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E836F8F6-F1A3-32BC-1190-F43F20C05C1D}"/>
              </a:ext>
            </a:extLst>
          </p:cNvPr>
          <p:cNvSpPr/>
          <p:nvPr/>
        </p:nvSpPr>
        <p:spPr>
          <a:xfrm flipV="1">
            <a:off x="698830" y="3069798"/>
            <a:ext cx="45719" cy="788421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C7A3CB0-6B67-6486-664E-DADA67E656EF}"/>
              </a:ext>
            </a:extLst>
          </p:cNvPr>
          <p:cNvSpPr/>
          <p:nvPr/>
        </p:nvSpPr>
        <p:spPr>
          <a:xfrm>
            <a:off x="744551" y="3069798"/>
            <a:ext cx="7600662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Leggi il Bando per la mobilità Erasmus+ per Studio 2026/2027 e scarica la Domanda di Candidatura e il Learning Agreement</a:t>
            </a:r>
          </a:p>
        </p:txBody>
      </p:sp>
      <p:pic>
        <p:nvPicPr>
          <p:cNvPr id="14" name="Immagine 13">
            <a:hlinkClick r:id="rId4"/>
            <a:extLst>
              <a:ext uri="{FF2B5EF4-FFF2-40B4-BE49-F238E27FC236}">
                <a16:creationId xmlns:a16="http://schemas.microsoft.com/office/drawing/2014/main" id="{058F3F03-740F-1C4D-349C-322808C8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49" y="285168"/>
            <a:ext cx="1447301" cy="14473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319F17C-4380-1A6F-08D8-3D2B33476038}"/>
              </a:ext>
            </a:extLst>
          </p:cNvPr>
          <p:cNvSpPr txBox="1"/>
          <p:nvPr/>
        </p:nvSpPr>
        <p:spPr>
          <a:xfrm>
            <a:off x="336878" y="4281470"/>
            <a:ext cx="36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2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BCCC288D-3286-2F94-B2A2-63DEAF0ED073}"/>
              </a:ext>
            </a:extLst>
          </p:cNvPr>
          <p:cNvSpPr/>
          <p:nvPr/>
        </p:nvSpPr>
        <p:spPr>
          <a:xfrm flipV="1">
            <a:off x="698830" y="4285712"/>
            <a:ext cx="45719" cy="781625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5DAA26C-74F6-2AFD-9804-9768705D5710}"/>
              </a:ext>
            </a:extLst>
          </p:cNvPr>
          <p:cNvSpPr/>
          <p:nvPr/>
        </p:nvSpPr>
        <p:spPr>
          <a:xfrm>
            <a:off x="744551" y="4281079"/>
            <a:ext cx="7600662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Visiona gli Accordi Bilaterali relativi alla tua area e scegli almeno 5 destinazioni in ordine di preferenza</a:t>
            </a:r>
          </a:p>
        </p:txBody>
      </p:sp>
      <p:pic>
        <p:nvPicPr>
          <p:cNvPr id="19" name="Immagine 18">
            <a:hlinkClick r:id="rId6"/>
            <a:extLst>
              <a:ext uri="{FF2B5EF4-FFF2-40B4-BE49-F238E27FC236}">
                <a16:creationId xmlns:a16="http://schemas.microsoft.com/office/drawing/2014/main" id="{5DBBD9DF-6833-0BC3-9220-1D5542388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49" y="2292029"/>
            <a:ext cx="1447301" cy="1406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8D22805-0975-4BDF-C040-8B1693D46E2F}"/>
              </a:ext>
            </a:extLst>
          </p:cNvPr>
          <p:cNvSpPr txBox="1"/>
          <p:nvPr/>
        </p:nvSpPr>
        <p:spPr>
          <a:xfrm>
            <a:off x="9358600" y="1732469"/>
            <a:ext cx="283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487296C-3FD0-1651-379A-07EA0E1A3C12}"/>
              </a:ext>
            </a:extLst>
          </p:cNvPr>
          <p:cNvSpPr txBox="1"/>
          <p:nvPr/>
        </p:nvSpPr>
        <p:spPr>
          <a:xfrm>
            <a:off x="9358602" y="3712875"/>
            <a:ext cx="2833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6B54843-E6A9-7ABE-02EB-8CF204DF7E8B}"/>
              </a:ext>
            </a:extLst>
          </p:cNvPr>
          <p:cNvSpPr txBox="1"/>
          <p:nvPr/>
        </p:nvSpPr>
        <p:spPr>
          <a:xfrm>
            <a:off x="336878" y="5485563"/>
            <a:ext cx="36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3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Shape 2">
            <a:extLst>
              <a:ext uri="{FF2B5EF4-FFF2-40B4-BE49-F238E27FC236}">
                <a16:creationId xmlns:a16="http://schemas.microsoft.com/office/drawing/2014/main" id="{373FDC3A-5A90-3CC2-037E-3999D55646C7}"/>
              </a:ext>
            </a:extLst>
          </p:cNvPr>
          <p:cNvSpPr/>
          <p:nvPr/>
        </p:nvSpPr>
        <p:spPr>
          <a:xfrm flipV="1">
            <a:off x="698827" y="5485564"/>
            <a:ext cx="45719" cy="788420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6D9A2AD-3872-A1FC-97B3-523E9EE5803B}"/>
              </a:ext>
            </a:extLst>
          </p:cNvPr>
          <p:cNvSpPr/>
          <p:nvPr/>
        </p:nvSpPr>
        <p:spPr>
          <a:xfrm>
            <a:off x="744549" y="5485563"/>
            <a:ext cx="7596688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Compila la Domanda di Candidatura inserendo le destinazioni e il Learning Agreement relativo alla prima scelta</a:t>
            </a:r>
          </a:p>
        </p:txBody>
      </p:sp>
      <p:pic>
        <p:nvPicPr>
          <p:cNvPr id="30" name="Immagine 29">
            <a:hlinkClick r:id="rId8"/>
            <a:extLst>
              <a:ext uri="{FF2B5EF4-FFF2-40B4-BE49-F238E27FC236}">
                <a16:creationId xmlns:a16="http://schemas.microsoft.com/office/drawing/2014/main" id="{36656A3B-4FD2-6F15-FEFA-C2A23FFFE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965" y="4507845"/>
            <a:ext cx="1447302" cy="14473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44404BF9-891F-B38A-B1B3-21A3DEC71198}"/>
              </a:ext>
            </a:extLst>
          </p:cNvPr>
          <p:cNvSpPr/>
          <p:nvPr/>
        </p:nvSpPr>
        <p:spPr>
          <a:xfrm>
            <a:off x="9358600" y="5969956"/>
            <a:ext cx="283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C1E6C9-505E-6DB3-8922-8AF4400C4AA2}"/>
              </a:ext>
            </a:extLst>
          </p:cNvPr>
          <p:cNvSpPr txBox="1"/>
          <p:nvPr/>
        </p:nvSpPr>
        <p:spPr>
          <a:xfrm>
            <a:off x="336884" y="1480506"/>
            <a:ext cx="7081421" cy="116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50"/>
              </a:lnSpc>
              <a:defRPr/>
            </a:pPr>
            <a:r>
              <a:rPr kumimoji="0" lang="it-IT" sz="2400" b="1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Unico Requisito per Candidarsi</a:t>
            </a:r>
          </a:p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Devi essere uno studente regolarmente iscritto presso l’Università degli studi Mediterranea di Reggio Calabria</a:t>
            </a:r>
          </a:p>
        </p:txBody>
      </p:sp>
    </p:spTree>
    <p:extLst>
      <p:ext uri="{BB962C8B-B14F-4D97-AF65-F5344CB8AC3E}">
        <p14:creationId xmlns:p14="http://schemas.microsoft.com/office/powerpoint/2010/main" val="175672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6761-1951-7DFF-8EFD-00DE30EB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78A2681F-DE87-E0E7-12F6-C2437C5C9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03" y="-1"/>
            <a:ext cx="2833395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291372-2578-3D64-0169-EF8671A31DF7}"/>
              </a:ext>
            </a:extLst>
          </p:cNvPr>
          <p:cNvSpPr txBox="1"/>
          <p:nvPr/>
        </p:nvSpPr>
        <p:spPr>
          <a:xfrm>
            <a:off x="336885" y="285168"/>
            <a:ext cx="4263947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COME CANDIDARSI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1351BC36-C263-6BBC-72F7-A8B10A7BD0D9}"/>
              </a:ext>
            </a:extLst>
          </p:cNvPr>
          <p:cNvSpPr/>
          <p:nvPr/>
        </p:nvSpPr>
        <p:spPr>
          <a:xfrm flipV="1">
            <a:off x="336884" y="1005809"/>
            <a:ext cx="4263948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magine 13">
            <a:hlinkClick r:id="rId4"/>
            <a:extLst>
              <a:ext uri="{FF2B5EF4-FFF2-40B4-BE49-F238E27FC236}">
                <a16:creationId xmlns:a16="http://schemas.microsoft.com/office/drawing/2014/main" id="{8821B670-87CC-B847-6A5C-2997FFBB5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49" y="285168"/>
            <a:ext cx="1447301" cy="14473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Immagine 18">
            <a:hlinkClick r:id="rId6"/>
            <a:extLst>
              <a:ext uri="{FF2B5EF4-FFF2-40B4-BE49-F238E27FC236}">
                <a16:creationId xmlns:a16="http://schemas.microsoft.com/office/drawing/2014/main" id="{F108395E-578F-C9AD-AAB4-66E1DB6A1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49" y="2292029"/>
            <a:ext cx="1447301" cy="1406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165FDE-1E4B-7FF4-7A96-FB47CC0EF236}"/>
              </a:ext>
            </a:extLst>
          </p:cNvPr>
          <p:cNvSpPr txBox="1"/>
          <p:nvPr/>
        </p:nvSpPr>
        <p:spPr>
          <a:xfrm>
            <a:off x="9358600" y="1732469"/>
            <a:ext cx="283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6FB8542-08AE-CE82-260E-21061D85EDF6}"/>
              </a:ext>
            </a:extLst>
          </p:cNvPr>
          <p:cNvSpPr txBox="1"/>
          <p:nvPr/>
        </p:nvSpPr>
        <p:spPr>
          <a:xfrm>
            <a:off x="9358602" y="3712875"/>
            <a:ext cx="2833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0" name="Immagine 29">
            <a:hlinkClick r:id="rId8"/>
            <a:extLst>
              <a:ext uri="{FF2B5EF4-FFF2-40B4-BE49-F238E27FC236}">
                <a16:creationId xmlns:a16="http://schemas.microsoft.com/office/drawing/2014/main" id="{21D51C79-D780-857B-27CF-D1ED293EE9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965" y="4507845"/>
            <a:ext cx="1447302" cy="14473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388C3A5C-5CE0-37DF-6B26-C948D47A4E1B}"/>
              </a:ext>
            </a:extLst>
          </p:cNvPr>
          <p:cNvSpPr/>
          <p:nvPr/>
        </p:nvSpPr>
        <p:spPr>
          <a:xfrm>
            <a:off x="9358600" y="5969956"/>
            <a:ext cx="283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2634065F-63B6-3C25-A664-6BC81AFF29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959"/>
            <a:ext cx="9358600" cy="37434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87C3E41-87A1-83EA-6AED-0148B0E11F19}"/>
              </a:ext>
            </a:extLst>
          </p:cNvPr>
          <p:cNvSpPr/>
          <p:nvPr/>
        </p:nvSpPr>
        <p:spPr>
          <a:xfrm>
            <a:off x="635360" y="1891919"/>
            <a:ext cx="8376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Es. Accordi bilaterali Erasmus+ studio dell’Area di Ingegneria con paesi stranieri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C45BC-E86B-B9E5-8485-46B28057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C6C4F308-D559-A35D-2BD0-49100E0C4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03" y="-1"/>
            <a:ext cx="2833395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C78FAB-1FCA-F0AF-4D03-EE106EBAB848}"/>
              </a:ext>
            </a:extLst>
          </p:cNvPr>
          <p:cNvSpPr txBox="1"/>
          <p:nvPr/>
        </p:nvSpPr>
        <p:spPr>
          <a:xfrm>
            <a:off x="336886" y="285168"/>
            <a:ext cx="418749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PROCEDURA ESSE3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4DA09794-C52F-9DCB-41B0-4079C88CAD9E}"/>
              </a:ext>
            </a:extLst>
          </p:cNvPr>
          <p:cNvSpPr/>
          <p:nvPr/>
        </p:nvSpPr>
        <p:spPr>
          <a:xfrm flipV="1">
            <a:off x="336884" y="1005807"/>
            <a:ext cx="4187490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magine 13">
            <a:hlinkClick r:id="rId4"/>
            <a:extLst>
              <a:ext uri="{FF2B5EF4-FFF2-40B4-BE49-F238E27FC236}">
                <a16:creationId xmlns:a16="http://schemas.microsoft.com/office/drawing/2014/main" id="{E4DB437A-1540-29A1-F444-59185F690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49" y="285168"/>
            <a:ext cx="1447301" cy="14473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Immagine 18">
            <a:hlinkClick r:id="rId6"/>
            <a:extLst>
              <a:ext uri="{FF2B5EF4-FFF2-40B4-BE49-F238E27FC236}">
                <a16:creationId xmlns:a16="http://schemas.microsoft.com/office/drawing/2014/main" id="{7AB094AB-E9D6-38B2-0A0A-F56DE4E6E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49" y="2292029"/>
            <a:ext cx="1447301" cy="1406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1F3C897-6F24-1BF6-B6CA-BEA4A45051D9}"/>
              </a:ext>
            </a:extLst>
          </p:cNvPr>
          <p:cNvSpPr txBox="1"/>
          <p:nvPr/>
        </p:nvSpPr>
        <p:spPr>
          <a:xfrm>
            <a:off x="9358600" y="1732469"/>
            <a:ext cx="283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B337726-CC7A-152F-F1AF-62F44D099132}"/>
              </a:ext>
            </a:extLst>
          </p:cNvPr>
          <p:cNvSpPr txBox="1"/>
          <p:nvPr/>
        </p:nvSpPr>
        <p:spPr>
          <a:xfrm>
            <a:off x="9358602" y="3712875"/>
            <a:ext cx="2833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0" name="Immagine 29">
            <a:hlinkClick r:id="rId8"/>
            <a:extLst>
              <a:ext uri="{FF2B5EF4-FFF2-40B4-BE49-F238E27FC236}">
                <a16:creationId xmlns:a16="http://schemas.microsoft.com/office/drawing/2014/main" id="{6674CFE7-B240-05B1-4AC4-E61E08325C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965" y="4507845"/>
            <a:ext cx="1447302" cy="14473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2C46FDEA-FFCE-3DA1-5C6B-19ACBAD814E1}"/>
              </a:ext>
            </a:extLst>
          </p:cNvPr>
          <p:cNvSpPr/>
          <p:nvPr/>
        </p:nvSpPr>
        <p:spPr>
          <a:xfrm>
            <a:off x="9358600" y="5969956"/>
            <a:ext cx="283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65AF13-23FA-0B3C-FB67-051A9DCCE133}"/>
              </a:ext>
            </a:extLst>
          </p:cNvPr>
          <p:cNvSpPr txBox="1"/>
          <p:nvPr/>
        </p:nvSpPr>
        <p:spPr>
          <a:xfrm>
            <a:off x="336884" y="1222784"/>
            <a:ext cx="36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1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32CED005-1305-997D-F829-6704CD0310E7}"/>
              </a:ext>
            </a:extLst>
          </p:cNvPr>
          <p:cNvSpPr/>
          <p:nvPr/>
        </p:nvSpPr>
        <p:spPr>
          <a:xfrm flipV="1">
            <a:off x="701664" y="1222778"/>
            <a:ext cx="45784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275F2E2-8F89-B161-61B5-939496C6349E}"/>
              </a:ext>
            </a:extLst>
          </p:cNvPr>
          <p:cNvSpPr/>
          <p:nvPr/>
        </p:nvSpPr>
        <p:spPr>
          <a:xfrm>
            <a:off x="747448" y="1238937"/>
            <a:ext cx="5698636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Accedi alla tua area riservata sulla piattaforma Esse3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225A7D-4954-171A-D427-F62F2F68E4A4}"/>
              </a:ext>
            </a:extLst>
          </p:cNvPr>
          <p:cNvSpPr txBox="1"/>
          <p:nvPr/>
        </p:nvSpPr>
        <p:spPr>
          <a:xfrm>
            <a:off x="336883" y="1790157"/>
            <a:ext cx="36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2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BC599E9-1296-6249-DD3B-030D56EBCB41}"/>
              </a:ext>
            </a:extLst>
          </p:cNvPr>
          <p:cNvSpPr/>
          <p:nvPr/>
        </p:nvSpPr>
        <p:spPr>
          <a:xfrm>
            <a:off x="747448" y="1809176"/>
            <a:ext cx="6582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Menù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  <a:cs typeface="Calibri" panose="020F0502020204030204" pitchFamily="34" charset="0"/>
              </a:rPr>
              <a:t>→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Mobilità Internazionale Outgoing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  <a:cs typeface="Calibri" panose="020F0502020204030204" pitchFamily="34" charset="0"/>
              </a:rPr>
              <a:t>→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Bandi di Mobilità</a:t>
            </a:r>
          </a:p>
        </p:txBody>
      </p:sp>
      <p:pic>
        <p:nvPicPr>
          <p:cNvPr id="15" name="Immagine 14" descr="Immagine che contiene schermata, bianco, design, comb&#10;&#10;Il contenuto generato dall'IA potrebbe non essere corretto.">
            <a:extLst>
              <a:ext uri="{FF2B5EF4-FFF2-40B4-BE49-F238E27FC236}">
                <a16:creationId xmlns:a16="http://schemas.microsoft.com/office/drawing/2014/main" id="{ECC11FA2-C11C-D176-68F5-2175C05E22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0" y="1778398"/>
            <a:ext cx="461665" cy="461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80D9C48-2F5C-6703-C3BE-5CAD845BF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4"/>
          <a:stretch>
            <a:fillRect/>
          </a:stretch>
        </p:blipFill>
        <p:spPr>
          <a:xfrm>
            <a:off x="336884" y="5239185"/>
            <a:ext cx="1534668" cy="12013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3D0943D-0D3A-C210-7111-9EFEC1FE37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2473395"/>
            <a:ext cx="1534668" cy="2660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452AA60-0938-36E6-924B-60ED286238D3}"/>
              </a:ext>
            </a:extLst>
          </p:cNvPr>
          <p:cNvSpPr txBox="1"/>
          <p:nvPr/>
        </p:nvSpPr>
        <p:spPr>
          <a:xfrm>
            <a:off x="1945973" y="2357531"/>
            <a:ext cx="36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3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0F05B1A4-DA80-3873-2BCF-B1C5A9E943D7}"/>
              </a:ext>
            </a:extLst>
          </p:cNvPr>
          <p:cNvSpPr/>
          <p:nvPr/>
        </p:nvSpPr>
        <p:spPr>
          <a:xfrm flipV="1">
            <a:off x="2308438" y="2357531"/>
            <a:ext cx="45784" cy="707885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BFD16AF-A4CA-8BF4-D230-38C4F8B58CAB}"/>
              </a:ext>
            </a:extLst>
          </p:cNvPr>
          <p:cNvSpPr txBox="1"/>
          <p:nvPr/>
        </p:nvSpPr>
        <p:spPr>
          <a:xfrm>
            <a:off x="2354222" y="2354687"/>
            <a:ext cx="6837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Seleziona come Ambito di mobilità EXCHANGE PROGRAMS</a:t>
            </a:r>
          </a:p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vai al bando di interesse cliccando sulla lente di ingrandimento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8580CA67-C10E-6210-37F0-F2404D2973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05" y="3295069"/>
            <a:ext cx="6964233" cy="2660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CF50E155-B254-062A-7D15-2B16A54D18BD}"/>
              </a:ext>
            </a:extLst>
          </p:cNvPr>
          <p:cNvSpPr/>
          <p:nvPr/>
        </p:nvSpPr>
        <p:spPr>
          <a:xfrm flipV="1">
            <a:off x="701664" y="1784654"/>
            <a:ext cx="45784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882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57A8B-6747-C938-BB0B-BDAE441A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659AAE37-A2ED-C8AB-0D0A-3BF4B15B3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03" y="-1"/>
            <a:ext cx="2833395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225248-07A2-AA7F-A571-06A9EBB8BA1D}"/>
              </a:ext>
            </a:extLst>
          </p:cNvPr>
          <p:cNvSpPr txBox="1"/>
          <p:nvPr/>
        </p:nvSpPr>
        <p:spPr>
          <a:xfrm>
            <a:off x="336886" y="285168"/>
            <a:ext cx="418749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PROCEDURA ESSE3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75C65459-7903-2A1C-F46C-E821CE333017}"/>
              </a:ext>
            </a:extLst>
          </p:cNvPr>
          <p:cNvSpPr/>
          <p:nvPr/>
        </p:nvSpPr>
        <p:spPr>
          <a:xfrm flipV="1">
            <a:off x="336884" y="1005807"/>
            <a:ext cx="4187490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magine 13">
            <a:hlinkClick r:id="rId4"/>
            <a:extLst>
              <a:ext uri="{FF2B5EF4-FFF2-40B4-BE49-F238E27FC236}">
                <a16:creationId xmlns:a16="http://schemas.microsoft.com/office/drawing/2014/main" id="{45FE02DD-A0E3-5908-BDBA-63A727CF7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49" y="285168"/>
            <a:ext cx="1447301" cy="14473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Immagine 18">
            <a:hlinkClick r:id="rId6"/>
            <a:extLst>
              <a:ext uri="{FF2B5EF4-FFF2-40B4-BE49-F238E27FC236}">
                <a16:creationId xmlns:a16="http://schemas.microsoft.com/office/drawing/2014/main" id="{86B850E0-C02B-D9A3-342D-4DF1CE99AF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49" y="2292029"/>
            <a:ext cx="1447301" cy="1406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BF054CC-46DB-E5F2-9DA2-624F6BFAAFC0}"/>
              </a:ext>
            </a:extLst>
          </p:cNvPr>
          <p:cNvSpPr txBox="1"/>
          <p:nvPr/>
        </p:nvSpPr>
        <p:spPr>
          <a:xfrm>
            <a:off x="9358600" y="1732469"/>
            <a:ext cx="283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369CE9E-DCA5-1C7C-A643-0B3BAAA9B75D}"/>
              </a:ext>
            </a:extLst>
          </p:cNvPr>
          <p:cNvSpPr txBox="1"/>
          <p:nvPr/>
        </p:nvSpPr>
        <p:spPr>
          <a:xfrm>
            <a:off x="9358602" y="3712875"/>
            <a:ext cx="2833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0" name="Immagine 29">
            <a:hlinkClick r:id="rId8"/>
            <a:extLst>
              <a:ext uri="{FF2B5EF4-FFF2-40B4-BE49-F238E27FC236}">
                <a16:creationId xmlns:a16="http://schemas.microsoft.com/office/drawing/2014/main" id="{37955848-96DE-FDFB-9435-9CC54931BD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965" y="4507845"/>
            <a:ext cx="1447302" cy="14473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D75810D3-0586-236E-CD54-BD31562F52E9}"/>
              </a:ext>
            </a:extLst>
          </p:cNvPr>
          <p:cNvSpPr/>
          <p:nvPr/>
        </p:nvSpPr>
        <p:spPr>
          <a:xfrm>
            <a:off x="9358600" y="5969956"/>
            <a:ext cx="283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D37363-1729-C043-4788-6D896A5430CC}"/>
              </a:ext>
            </a:extLst>
          </p:cNvPr>
          <p:cNvSpPr txBox="1"/>
          <p:nvPr/>
        </p:nvSpPr>
        <p:spPr>
          <a:xfrm>
            <a:off x="336884" y="1222784"/>
            <a:ext cx="36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4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6B76BFAA-7A11-3825-3D8C-9F1EEE09BF0E}"/>
              </a:ext>
            </a:extLst>
          </p:cNvPr>
          <p:cNvSpPr/>
          <p:nvPr/>
        </p:nvSpPr>
        <p:spPr>
          <a:xfrm flipV="1">
            <a:off x="701664" y="1222778"/>
            <a:ext cx="45784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E951272-5625-662C-657B-C25A6BB26607}"/>
              </a:ext>
            </a:extLst>
          </p:cNvPr>
          <p:cNvSpPr/>
          <p:nvPr/>
        </p:nvSpPr>
        <p:spPr>
          <a:xfrm>
            <a:off x="747447" y="1238937"/>
            <a:ext cx="6973105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Vai su "compila il modulo" per compilare il modulo di candidatura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EA5418-E0DB-F4BC-79E0-2F58EDC7E04D}"/>
              </a:ext>
            </a:extLst>
          </p:cNvPr>
          <p:cNvSpPr txBox="1"/>
          <p:nvPr/>
        </p:nvSpPr>
        <p:spPr>
          <a:xfrm>
            <a:off x="336883" y="5739987"/>
            <a:ext cx="36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5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EC66F76-B820-7204-B081-193A25886291}"/>
              </a:ext>
            </a:extLst>
          </p:cNvPr>
          <p:cNvSpPr/>
          <p:nvPr/>
        </p:nvSpPr>
        <p:spPr>
          <a:xfrm>
            <a:off x="747447" y="5759006"/>
            <a:ext cx="7746103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Scegli almeno 5 destinazione relative alla tua area in ordine di preferenza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83B30FC-95B8-4757-D78A-0F73C1AB318F}"/>
              </a:ext>
            </a:extLst>
          </p:cNvPr>
          <p:cNvSpPr/>
          <p:nvPr/>
        </p:nvSpPr>
        <p:spPr>
          <a:xfrm flipV="1">
            <a:off x="701664" y="5734484"/>
            <a:ext cx="45784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A04EBF-9245-10D5-4B3A-E63F70DF06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2017959"/>
            <a:ext cx="8659878" cy="3360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193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1E5A9-4671-5287-2804-C8DDE7A1C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24CE79DE-DB97-78AD-3BB8-02D188897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03" y="-1"/>
            <a:ext cx="2833395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D05898-D77E-9325-A450-625F3401EB2F}"/>
              </a:ext>
            </a:extLst>
          </p:cNvPr>
          <p:cNvSpPr txBox="1"/>
          <p:nvPr/>
        </p:nvSpPr>
        <p:spPr>
          <a:xfrm>
            <a:off x="336886" y="285168"/>
            <a:ext cx="418749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PROCEDURA ESSE3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2455D6EB-215B-923A-05B6-6F15E5034F1A}"/>
              </a:ext>
            </a:extLst>
          </p:cNvPr>
          <p:cNvSpPr/>
          <p:nvPr/>
        </p:nvSpPr>
        <p:spPr>
          <a:xfrm flipV="1">
            <a:off x="336884" y="1005807"/>
            <a:ext cx="4187490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magine 13">
            <a:hlinkClick r:id="rId4"/>
            <a:extLst>
              <a:ext uri="{FF2B5EF4-FFF2-40B4-BE49-F238E27FC236}">
                <a16:creationId xmlns:a16="http://schemas.microsoft.com/office/drawing/2014/main" id="{90256F71-D717-66ED-DCDD-81C7FC04E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49" y="285168"/>
            <a:ext cx="1447301" cy="14473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Immagine 18">
            <a:hlinkClick r:id="rId6"/>
            <a:extLst>
              <a:ext uri="{FF2B5EF4-FFF2-40B4-BE49-F238E27FC236}">
                <a16:creationId xmlns:a16="http://schemas.microsoft.com/office/drawing/2014/main" id="{78420FCF-A3B7-8692-529F-0C72D0856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49" y="2292029"/>
            <a:ext cx="1447301" cy="1406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5A771A5-D293-ECE7-B165-E54194B4DEE9}"/>
              </a:ext>
            </a:extLst>
          </p:cNvPr>
          <p:cNvSpPr txBox="1"/>
          <p:nvPr/>
        </p:nvSpPr>
        <p:spPr>
          <a:xfrm>
            <a:off x="9358600" y="1732469"/>
            <a:ext cx="283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A4BB708-FA16-F39F-3B77-33CC613EF8AE}"/>
              </a:ext>
            </a:extLst>
          </p:cNvPr>
          <p:cNvSpPr txBox="1"/>
          <p:nvPr/>
        </p:nvSpPr>
        <p:spPr>
          <a:xfrm>
            <a:off x="9358602" y="3712875"/>
            <a:ext cx="2833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0" name="Immagine 29">
            <a:hlinkClick r:id="rId8"/>
            <a:extLst>
              <a:ext uri="{FF2B5EF4-FFF2-40B4-BE49-F238E27FC236}">
                <a16:creationId xmlns:a16="http://schemas.microsoft.com/office/drawing/2014/main" id="{8EFF0AAB-A8FB-340A-F757-51C5E50CB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965" y="4507845"/>
            <a:ext cx="1447302" cy="14473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A8E16AF8-2927-0C36-DBEB-C24C7B1ECDCB}"/>
              </a:ext>
            </a:extLst>
          </p:cNvPr>
          <p:cNvSpPr/>
          <p:nvPr/>
        </p:nvSpPr>
        <p:spPr>
          <a:xfrm>
            <a:off x="9358600" y="5969956"/>
            <a:ext cx="283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22" name="Immagine 21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3FE53D2A-75D9-5BDD-E959-410AA486DA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44" y="1513570"/>
            <a:ext cx="4003451" cy="638752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3CC00E7-3D1D-42E5-5287-222AC326B8F4}"/>
              </a:ext>
            </a:extLst>
          </p:cNvPr>
          <p:cNvSpPr txBox="1"/>
          <p:nvPr/>
        </p:nvSpPr>
        <p:spPr>
          <a:xfrm>
            <a:off x="336879" y="1259199"/>
            <a:ext cx="4248595" cy="1147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750"/>
              </a:lnSpc>
            </a:pPr>
            <a:r>
              <a:rPr lang="it-IT" sz="16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Per aiutarti nella ricerca, puoi usare la scorciatoia Ctrl+F dal tuo browser per trovare il tuo corso di studi nell’elenco (es. Law per giurisprudenza)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63B369C9-669C-8BD2-5806-FEA54A3CEC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5" y="2581331"/>
            <a:ext cx="7594839" cy="3342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497A77A-9F96-AF41-185A-ECF2E324854D}"/>
              </a:ext>
            </a:extLst>
          </p:cNvPr>
          <p:cNvSpPr txBox="1"/>
          <p:nvPr/>
        </p:nvSpPr>
        <p:spPr>
          <a:xfrm>
            <a:off x="336880" y="6085089"/>
            <a:ext cx="36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6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Shape 2">
            <a:extLst>
              <a:ext uri="{FF2B5EF4-FFF2-40B4-BE49-F238E27FC236}">
                <a16:creationId xmlns:a16="http://schemas.microsoft.com/office/drawing/2014/main" id="{EC863C40-EE8E-60DB-4242-E2E24C64D6CD}"/>
              </a:ext>
            </a:extLst>
          </p:cNvPr>
          <p:cNvSpPr/>
          <p:nvPr/>
        </p:nvSpPr>
        <p:spPr>
          <a:xfrm flipV="1">
            <a:off x="693050" y="6085088"/>
            <a:ext cx="45719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5D2CC5D-D48D-3AA3-0B24-333B104142C6}"/>
              </a:ext>
            </a:extLst>
          </p:cNvPr>
          <p:cNvSpPr/>
          <p:nvPr/>
        </p:nvSpPr>
        <p:spPr>
          <a:xfrm>
            <a:off x="738769" y="6105286"/>
            <a:ext cx="7914813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Clicca su "Iscrivi" in fondo alla pagina per confermare la scelta e proseguire</a:t>
            </a:r>
          </a:p>
        </p:txBody>
      </p:sp>
    </p:spTree>
    <p:extLst>
      <p:ext uri="{BB962C8B-B14F-4D97-AF65-F5344CB8AC3E}">
        <p14:creationId xmlns:p14="http://schemas.microsoft.com/office/powerpoint/2010/main" val="84625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DEEF7-E3E5-758A-9EE7-2372D46BB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CB11B0A8-3358-0D91-C660-086E9C4EB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03" y="-1"/>
            <a:ext cx="2833395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DBE595-CBD0-227D-3A4E-70BA4DD1D7CF}"/>
              </a:ext>
            </a:extLst>
          </p:cNvPr>
          <p:cNvSpPr txBox="1"/>
          <p:nvPr/>
        </p:nvSpPr>
        <p:spPr>
          <a:xfrm>
            <a:off x="336886" y="285168"/>
            <a:ext cx="418749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PROCEDURA ESSE3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ABE6527A-F7F9-700B-35EF-91B8EDA76385}"/>
              </a:ext>
            </a:extLst>
          </p:cNvPr>
          <p:cNvSpPr/>
          <p:nvPr/>
        </p:nvSpPr>
        <p:spPr>
          <a:xfrm flipV="1">
            <a:off x="336884" y="1005807"/>
            <a:ext cx="4187490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magine 13">
            <a:hlinkClick r:id="rId4"/>
            <a:extLst>
              <a:ext uri="{FF2B5EF4-FFF2-40B4-BE49-F238E27FC236}">
                <a16:creationId xmlns:a16="http://schemas.microsoft.com/office/drawing/2014/main" id="{34271CE7-EE34-C5A2-09C8-869A28ACB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49" y="285168"/>
            <a:ext cx="1447301" cy="14473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Immagine 18">
            <a:hlinkClick r:id="rId6"/>
            <a:extLst>
              <a:ext uri="{FF2B5EF4-FFF2-40B4-BE49-F238E27FC236}">
                <a16:creationId xmlns:a16="http://schemas.microsoft.com/office/drawing/2014/main" id="{A5343DAC-AD89-DF7F-3CA8-57A752DAE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49" y="2292029"/>
            <a:ext cx="1447301" cy="1406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A840634-A1D0-4DD8-028B-085CDC924CFB}"/>
              </a:ext>
            </a:extLst>
          </p:cNvPr>
          <p:cNvSpPr txBox="1"/>
          <p:nvPr/>
        </p:nvSpPr>
        <p:spPr>
          <a:xfrm>
            <a:off x="9358600" y="1732469"/>
            <a:ext cx="283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76E4204-916B-5738-3E27-6CA5BA979D5E}"/>
              </a:ext>
            </a:extLst>
          </p:cNvPr>
          <p:cNvSpPr txBox="1"/>
          <p:nvPr/>
        </p:nvSpPr>
        <p:spPr>
          <a:xfrm>
            <a:off x="9358602" y="3712875"/>
            <a:ext cx="2833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0" name="Immagine 29">
            <a:hlinkClick r:id="rId8"/>
            <a:extLst>
              <a:ext uri="{FF2B5EF4-FFF2-40B4-BE49-F238E27FC236}">
                <a16:creationId xmlns:a16="http://schemas.microsoft.com/office/drawing/2014/main" id="{B3B4D39D-7ADA-762C-0FA5-9AB004F93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965" y="4507845"/>
            <a:ext cx="1447302" cy="14473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A865D88B-BED1-6597-5343-AFDC201F37F3}"/>
              </a:ext>
            </a:extLst>
          </p:cNvPr>
          <p:cNvSpPr/>
          <p:nvPr/>
        </p:nvSpPr>
        <p:spPr>
          <a:xfrm>
            <a:off x="9358600" y="5969956"/>
            <a:ext cx="283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539886-E893-7E14-6D16-BDBA5CE67B06}"/>
              </a:ext>
            </a:extLst>
          </p:cNvPr>
          <p:cNvSpPr txBox="1"/>
          <p:nvPr/>
        </p:nvSpPr>
        <p:spPr>
          <a:xfrm>
            <a:off x="336884" y="1222784"/>
            <a:ext cx="36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7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5107454D-D123-2BED-2D62-463E2C2154D5}"/>
              </a:ext>
            </a:extLst>
          </p:cNvPr>
          <p:cNvSpPr/>
          <p:nvPr/>
        </p:nvSpPr>
        <p:spPr>
          <a:xfrm flipV="1">
            <a:off x="701664" y="1222778"/>
            <a:ext cx="45784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FE4334-9240-CA58-BFE0-E57E3AD0A7ED}"/>
              </a:ext>
            </a:extLst>
          </p:cNvPr>
          <p:cNvSpPr/>
          <p:nvPr/>
        </p:nvSpPr>
        <p:spPr>
          <a:xfrm>
            <a:off x="747447" y="1238937"/>
            <a:ext cx="2833395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Vai su "inserisci allegato"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7894C77-5F89-1FAA-0625-49D5D778B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7" y="1871846"/>
            <a:ext cx="6628911" cy="2123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3F4CEEF-860D-4D63-AF9C-FDF3F1D76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7" y="4855155"/>
            <a:ext cx="6628913" cy="1764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CE98A5-762F-EAE0-CC88-7B371E29F4D4}"/>
              </a:ext>
            </a:extLst>
          </p:cNvPr>
          <p:cNvSpPr txBox="1"/>
          <p:nvPr/>
        </p:nvSpPr>
        <p:spPr>
          <a:xfrm>
            <a:off x="336884" y="4182571"/>
            <a:ext cx="36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AEA486BC-DE46-5D4C-70ED-25FBCA753BC8}"/>
              </a:ext>
            </a:extLst>
          </p:cNvPr>
          <p:cNvSpPr/>
          <p:nvPr/>
        </p:nvSpPr>
        <p:spPr>
          <a:xfrm flipV="1">
            <a:off x="701728" y="4182570"/>
            <a:ext cx="45719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9ED9C06-51C9-8717-69CA-6D907055DE0B}"/>
              </a:ext>
            </a:extLst>
          </p:cNvPr>
          <p:cNvSpPr/>
          <p:nvPr/>
        </p:nvSpPr>
        <p:spPr>
          <a:xfrm>
            <a:off x="747447" y="4206087"/>
            <a:ext cx="7811185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Carica singolarmente la Domanda di Candidatura e il Learning Agreement</a:t>
            </a:r>
          </a:p>
        </p:txBody>
      </p:sp>
    </p:spTree>
    <p:extLst>
      <p:ext uri="{BB962C8B-B14F-4D97-AF65-F5344CB8AC3E}">
        <p14:creationId xmlns:p14="http://schemas.microsoft.com/office/powerpoint/2010/main" val="358418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E64E2-5E07-CC79-5E07-A377837A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urchese, aqua, Verde acqua, blu&#10;&#10;Il contenuto generato dall'IA potrebbe non essere corretto.">
            <a:extLst>
              <a:ext uri="{FF2B5EF4-FFF2-40B4-BE49-F238E27FC236}">
                <a16:creationId xmlns:a16="http://schemas.microsoft.com/office/drawing/2014/main" id="{637C8A3D-A25E-1D8B-33D2-2386BE4F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03" y="-1"/>
            <a:ext cx="2833395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632D22-AACB-5719-92F3-3B78CA874AD5}"/>
              </a:ext>
            </a:extLst>
          </p:cNvPr>
          <p:cNvSpPr txBox="1"/>
          <p:nvPr/>
        </p:nvSpPr>
        <p:spPr>
          <a:xfrm>
            <a:off x="336886" y="285168"/>
            <a:ext cx="418749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1">
                <a:latin typeface="Calibri" panose="020F0502020204030204"/>
              </a:rPr>
              <a:t>PROCEDURA ESSE3</a:t>
            </a:r>
            <a:endParaRPr kumimoji="0" lang="it-IT" sz="4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1177DEDF-F1FF-D267-6C65-8FE85C4B0436}"/>
              </a:ext>
            </a:extLst>
          </p:cNvPr>
          <p:cNvSpPr/>
          <p:nvPr/>
        </p:nvSpPr>
        <p:spPr>
          <a:xfrm flipV="1">
            <a:off x="336884" y="1005807"/>
            <a:ext cx="4187490" cy="45719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magine 13">
            <a:hlinkClick r:id="rId4"/>
            <a:extLst>
              <a:ext uri="{FF2B5EF4-FFF2-40B4-BE49-F238E27FC236}">
                <a16:creationId xmlns:a16="http://schemas.microsoft.com/office/drawing/2014/main" id="{B797DBD4-1402-A657-65E5-C112D0FEE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649" y="285168"/>
            <a:ext cx="1447301" cy="144730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Immagine 18">
            <a:hlinkClick r:id="rId6"/>
            <a:extLst>
              <a:ext uri="{FF2B5EF4-FFF2-40B4-BE49-F238E27FC236}">
                <a16:creationId xmlns:a16="http://schemas.microsoft.com/office/drawing/2014/main" id="{23E7772D-8D9E-5217-ECDA-984C5CE44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49" y="2292029"/>
            <a:ext cx="1447301" cy="1406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023A29F-D62C-E31A-497A-454436AE036E}"/>
              </a:ext>
            </a:extLst>
          </p:cNvPr>
          <p:cNvSpPr txBox="1"/>
          <p:nvPr/>
        </p:nvSpPr>
        <p:spPr>
          <a:xfrm>
            <a:off x="9358600" y="1732469"/>
            <a:ext cx="283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del bando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52E6624-1CA5-72AE-BEE4-D506B67A64C6}"/>
              </a:ext>
            </a:extLst>
          </p:cNvPr>
          <p:cNvSpPr txBox="1"/>
          <p:nvPr/>
        </p:nvSpPr>
        <p:spPr>
          <a:xfrm>
            <a:off x="9358602" y="3712875"/>
            <a:ext cx="2833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Pagina degli accordi bilaterali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0" name="Immagine 29">
            <a:hlinkClick r:id="rId8"/>
            <a:extLst>
              <a:ext uri="{FF2B5EF4-FFF2-40B4-BE49-F238E27FC236}">
                <a16:creationId xmlns:a16="http://schemas.microsoft.com/office/drawing/2014/main" id="{C96DA6B5-AF5A-0891-3DE0-6747BA7CC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2965" y="4507845"/>
            <a:ext cx="1447302" cy="14473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3DA956A0-E39A-F95E-0E8C-6265D11A7497}"/>
              </a:ext>
            </a:extLst>
          </p:cNvPr>
          <p:cNvSpPr/>
          <p:nvPr/>
        </p:nvSpPr>
        <p:spPr>
          <a:xfrm>
            <a:off x="9358600" y="5969956"/>
            <a:ext cx="2833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noProof="1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Guida compilazione Learning Agreement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10D24F-822B-EA7B-08E4-759C9A96805C}"/>
              </a:ext>
            </a:extLst>
          </p:cNvPr>
          <p:cNvSpPr txBox="1"/>
          <p:nvPr/>
        </p:nvSpPr>
        <p:spPr>
          <a:xfrm>
            <a:off x="336884" y="1222784"/>
            <a:ext cx="1635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OPZIONALE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796FDF13-E937-4A0F-874C-E6FC92203128}"/>
              </a:ext>
            </a:extLst>
          </p:cNvPr>
          <p:cNvSpPr/>
          <p:nvPr/>
        </p:nvSpPr>
        <p:spPr>
          <a:xfrm flipV="1">
            <a:off x="1972235" y="1222778"/>
            <a:ext cx="45784" cy="461666"/>
          </a:xfrm>
          <a:prstGeom prst="rect">
            <a:avLst/>
          </a:prstGeom>
          <a:solidFill>
            <a:srgbClr val="26A688"/>
          </a:solidFill>
          <a:ln/>
        </p:spPr>
        <p:txBody>
          <a:bodyPr/>
          <a:lstStyle/>
          <a:p>
            <a:endParaRPr lang="it-IT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EE4465A-4EE8-D735-8964-D619DFF74F44}"/>
              </a:ext>
            </a:extLst>
          </p:cNvPr>
          <p:cNvSpPr/>
          <p:nvPr/>
        </p:nvSpPr>
        <p:spPr>
          <a:xfrm>
            <a:off x="1995127" y="1238937"/>
            <a:ext cx="4305038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50"/>
              </a:lnSpc>
            </a:pPr>
            <a:r>
              <a:rPr lang="it-IT" sz="2000" noProof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-122"/>
                <a:cs typeface="Calibri" panose="020F0502020204030204" pitchFamily="34" charset="0"/>
              </a:rPr>
              <a:t>Carica eventuali certificazioni liguistiche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DAE96F-C896-065E-1503-ED048683F262}"/>
              </a:ext>
            </a:extLst>
          </p:cNvPr>
          <p:cNvSpPr txBox="1"/>
          <p:nvPr/>
        </p:nvSpPr>
        <p:spPr>
          <a:xfrm>
            <a:off x="396997" y="2347608"/>
            <a:ext cx="8615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1048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volta terminati questi passaggi e visualizzato il seguente messaggio, la procedura di candidatura sarà conclusa con successo!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0BC7AF5-5470-8F54-1841-F47EE7517A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0" y="3205901"/>
            <a:ext cx="6820035" cy="2235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9780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52BA827-8F18-47EF-831A-62B434EA86DF}">
  <we:reference id="wa200005566" version="3.0.0.3" store="it-IT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C6CBECE-C565-4430-AF59-433B85770F99}">
  <we:reference id="wa104051163" version="1.2.0.3" store="it-IT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1493</TotalTime>
  <Words>1079</Words>
  <Application>Microsoft Office PowerPoint</Application>
  <PresentationFormat>Widescreen</PresentationFormat>
  <Paragraphs>198</Paragraphs>
  <Slides>16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Open Sans</vt:lpstr>
      <vt:lpstr>Times New Roman</vt:lpstr>
      <vt:lpstr>Unbounded Bold</vt:lpstr>
      <vt:lpstr>Tema di Office</vt:lpstr>
      <vt:lpstr>BANDO ERASMUS+ STUDIO 2026/2027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FINANZIAMENTO ERASMUS+ 2026/2027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BANDO ERASMUS+ STUDIO 2026/2027</dc:title>
  <dc:creator>ALESSIA MARIA PIA OPPEDISANO</dc:creator>
  <cp:lastModifiedBy>Ospite</cp:lastModifiedBy>
  <cp:revision>69</cp:revision>
  <dcterms:created xsi:type="dcterms:W3CDTF">2025-10-30T09:32:54Z</dcterms:created>
  <dcterms:modified xsi:type="dcterms:W3CDTF">2026-01-07T09:46:55Z</dcterms:modified>
</cp:coreProperties>
</file>